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7"/>
  </p:notesMasterIdLst>
  <p:handoutMasterIdLst>
    <p:handoutMasterId r:id="rId28"/>
  </p:handoutMasterIdLst>
  <p:sldIdLst>
    <p:sldId id="292" r:id="rId2"/>
    <p:sldId id="414" r:id="rId3"/>
    <p:sldId id="416" r:id="rId4"/>
    <p:sldId id="385" r:id="rId5"/>
    <p:sldId id="384" r:id="rId6"/>
    <p:sldId id="417" r:id="rId7"/>
    <p:sldId id="415" r:id="rId8"/>
    <p:sldId id="288" r:id="rId9"/>
    <p:sldId id="418" r:id="rId10"/>
    <p:sldId id="391" r:id="rId11"/>
    <p:sldId id="403" r:id="rId12"/>
    <p:sldId id="344" r:id="rId13"/>
    <p:sldId id="361" r:id="rId14"/>
    <p:sldId id="421" r:id="rId15"/>
    <p:sldId id="379" r:id="rId16"/>
    <p:sldId id="396" r:id="rId17"/>
    <p:sldId id="393" r:id="rId18"/>
    <p:sldId id="407" r:id="rId19"/>
    <p:sldId id="387" r:id="rId20"/>
    <p:sldId id="401" r:id="rId21"/>
    <p:sldId id="394" r:id="rId22"/>
    <p:sldId id="419" r:id="rId23"/>
    <p:sldId id="420" r:id="rId24"/>
    <p:sldId id="409" r:id="rId25"/>
    <p:sldId id="411"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2500" autoAdjust="0"/>
  </p:normalViewPr>
  <p:slideViewPr>
    <p:cSldViewPr>
      <p:cViewPr varScale="1">
        <p:scale>
          <a:sx n="78" d="100"/>
          <a:sy n="78" d="100"/>
        </p:scale>
        <p:origin x="-918" y="-84"/>
      </p:cViewPr>
      <p:guideLst>
        <p:guide orient="horz" pos="2160"/>
        <p:guide pos="2880"/>
      </p:guideLst>
    </p:cSldViewPr>
  </p:slideViewPr>
  <p:outlineViewPr>
    <p:cViewPr>
      <p:scale>
        <a:sx n="33" d="100"/>
        <a:sy n="33" d="100"/>
      </p:scale>
      <p:origin x="0" y="4038"/>
    </p:cViewPr>
  </p:outlineViewPr>
  <p:notesTextViewPr>
    <p:cViewPr>
      <p:scale>
        <a:sx n="100" d="100"/>
        <a:sy n="100" d="100"/>
      </p:scale>
      <p:origin x="0" y="0"/>
    </p:cViewPr>
  </p:notesTextViewPr>
  <p:sorterViewPr>
    <p:cViewPr>
      <p:scale>
        <a:sx n="66" d="100"/>
        <a:sy n="66" d="100"/>
      </p:scale>
      <p:origin x="0" y="1404"/>
    </p:cViewPr>
  </p:sorterViewPr>
  <p:notesViewPr>
    <p:cSldViewPr>
      <p:cViewPr varScale="1">
        <p:scale>
          <a:sx n="51" d="100"/>
          <a:sy n="51" d="100"/>
        </p:scale>
        <p:origin x="-2922"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E72FB38-72EF-497D-A77E-439CF0C79F0A}" type="datetimeFigureOut">
              <a:rPr lang="en-US" smtClean="0"/>
              <a:pPr/>
              <a:t>9/16/2011</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6D81526-11E6-4AB7-BB25-79763AFC88E9}" type="slidenum">
              <a:rPr lang="en-US" smtClean="0"/>
              <a:pPr/>
              <a:t>‹#›</a:t>
            </a:fld>
            <a:endParaRPr lang="en-US" dirty="0"/>
          </a:p>
        </p:txBody>
      </p:sp>
    </p:spTree>
    <p:extLst>
      <p:ext uri="{BB962C8B-B14F-4D97-AF65-F5344CB8AC3E}">
        <p14:creationId xmlns:p14="http://schemas.microsoft.com/office/powerpoint/2010/main" xmlns="" val="94261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312" tIns="45654" rIns="91312" bIns="45654" rtlCol="0"/>
          <a:lstStyle>
            <a:lvl1pPr algn="l">
              <a:defRPr sz="1200"/>
            </a:lvl1pPr>
          </a:lstStyle>
          <a:p>
            <a:pPr>
              <a:defRPr/>
            </a:pPr>
            <a:endParaRPr lang="en-US" dirty="0"/>
          </a:p>
        </p:txBody>
      </p:sp>
      <p:sp>
        <p:nvSpPr>
          <p:cNvPr id="3" name="Date Placeholder 2"/>
          <p:cNvSpPr>
            <a:spLocks noGrp="1"/>
          </p:cNvSpPr>
          <p:nvPr>
            <p:ph type="dt" idx="1"/>
          </p:nvPr>
        </p:nvSpPr>
        <p:spPr>
          <a:xfrm>
            <a:off x="4143375" y="1"/>
            <a:ext cx="3170238" cy="479425"/>
          </a:xfrm>
          <a:prstGeom prst="rect">
            <a:avLst/>
          </a:prstGeom>
        </p:spPr>
        <p:txBody>
          <a:bodyPr vert="horz" lIns="91312" tIns="45654" rIns="91312" bIns="45654" rtlCol="0"/>
          <a:lstStyle>
            <a:lvl1pPr algn="r">
              <a:defRPr sz="1200"/>
            </a:lvl1pPr>
          </a:lstStyle>
          <a:p>
            <a:pPr>
              <a:defRPr/>
            </a:pPr>
            <a:fld id="{2EACD73D-BFE4-47EA-809C-EA8638A5DE3B}" type="datetimeFigureOut">
              <a:rPr lang="en-US"/>
              <a:pPr>
                <a:defRPr/>
              </a:pPr>
              <a:t>9/16/2011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312" tIns="45654" rIns="91312" bIns="45654" rtlCol="0" anchor="ctr"/>
          <a:lstStyle/>
          <a:p>
            <a:pPr lvl="0"/>
            <a:endParaRPr lang="en-US" noProof="0" dirty="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1312" tIns="45654" rIns="91312" bIns="456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9"/>
            <a:ext cx="3170238" cy="479425"/>
          </a:xfrm>
          <a:prstGeom prst="rect">
            <a:avLst/>
          </a:prstGeom>
        </p:spPr>
        <p:txBody>
          <a:bodyPr vert="horz" lIns="91312" tIns="45654" rIns="91312" bIns="4565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312" tIns="45654" rIns="91312" bIns="45654" rtlCol="0" anchor="b"/>
          <a:lstStyle>
            <a:lvl1pPr algn="r">
              <a:defRPr sz="1200"/>
            </a:lvl1pPr>
          </a:lstStyle>
          <a:p>
            <a:pPr>
              <a:defRPr/>
            </a:pPr>
            <a:fld id="{94E96293-821F-4B23-AC74-F112AA078787}" type="slidenum">
              <a:rPr lang="en-US"/>
              <a:pPr>
                <a:defRPr/>
              </a:pPr>
              <a:t>‹#›</a:t>
            </a:fld>
            <a:endParaRPr lang="en-US" dirty="0"/>
          </a:p>
        </p:txBody>
      </p:sp>
    </p:spTree>
    <p:extLst>
      <p:ext uri="{BB962C8B-B14F-4D97-AF65-F5344CB8AC3E}">
        <p14:creationId xmlns:p14="http://schemas.microsoft.com/office/powerpoint/2010/main" xmlns="" val="3694452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62DC79-6D39-47D0-AB65-D59F952EE7D4}"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889B8-4892-44C3-A564-ADC0C184561F}" type="slidenum">
              <a:rPr lang="en-US" smtClean="0"/>
              <a:pPr/>
              <a:t>16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49B86D-963C-48A4-AC73-DFDFB7B232B3}" type="slidenum">
              <a:rPr lang="en-US" smtClean="0"/>
              <a:pPr/>
              <a:t>19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5B72E17C-3DCB-46B3-8ED5-1B77837671BB}"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75EDA-16D6-4FDB-B6DB-E340BC4822C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1C10EFE-163C-4CCD-876C-49666BC8E1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CC3D5E-91DD-40DF-8606-EEB8818141D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05BDA2AD-ADE1-446F-88C3-16E8857AE6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A248955-FFB2-4852-9129-7B3B2F246AE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16EB962-FFAA-4B57-B06C-8E560EADAB3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C3C0242-6914-41DA-929B-93705B680BD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8FBDDEC-57F4-4321-8CA9-F70645D33AC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F0209AD-A40C-4F86-BFD5-3FA2B2F6C49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BC5BFDD-D54C-4DC0-9D36-3F44A9CA487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7013344-4B9A-49B5-8FA1-BCA4E0C8CD0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600200"/>
            <a:ext cx="7772400" cy="5257800"/>
          </a:xfrm>
        </p:spPr>
        <p:txBody>
          <a:bodyPr>
            <a:noAutofit/>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b="1" dirty="0" smtClean="0"/>
              <a:t>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200" dirty="0" smtClean="0"/>
              <a:t/>
            </a:r>
            <a:br>
              <a:rPr lang="en-US" sz="3200" dirty="0" smtClean="0"/>
            </a:br>
            <a:r>
              <a:rPr lang="en-US" sz="2400" dirty="0" smtClean="0"/>
              <a:t/>
            </a:r>
            <a:br>
              <a:rPr lang="en-US" sz="2400" dirty="0" smtClean="0"/>
            </a:br>
            <a:r>
              <a:rPr lang="en-US" sz="2400" dirty="0" smtClean="0"/>
              <a:t/>
            </a:r>
            <a:br>
              <a:rPr lang="en-US" sz="2400" dirty="0" smtClean="0"/>
            </a:b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3200" dirty="0" smtClean="0"/>
              <a:t/>
            </a:r>
            <a:br>
              <a:rPr lang="en-US" sz="3200" dirty="0" smtClean="0"/>
            </a:br>
            <a:endParaRPr lang="en-US" sz="3200" dirty="0" smtClean="0"/>
          </a:p>
        </p:txBody>
      </p:sp>
      <p:cxnSp>
        <p:nvCxnSpPr>
          <p:cNvPr id="5123" name="Straight Connector 4"/>
          <p:cNvCxnSpPr>
            <a:cxnSpLocks noChangeShapeType="1"/>
          </p:cNvCxnSpPr>
          <p:nvPr/>
        </p:nvCxnSpPr>
        <p:spPr bwMode="auto">
          <a:xfrm>
            <a:off x="990600" y="1371600"/>
            <a:ext cx="7315200" cy="1588"/>
          </a:xfrm>
          <a:prstGeom prst="line">
            <a:avLst/>
          </a:prstGeom>
          <a:noFill/>
          <a:ln w="9525" algn="ctr">
            <a:solidFill>
              <a:schemeClr val="tx1"/>
            </a:solidFill>
            <a:round/>
            <a:headEnd/>
            <a:tailEnd/>
          </a:ln>
        </p:spPr>
      </p:cxnSp>
      <p:pic>
        <p:nvPicPr>
          <p:cNvPr id="5124" name="Picture 4"/>
          <p:cNvPicPr>
            <a:picLocks noChangeAspect="1" noChangeArrowheads="1"/>
          </p:cNvPicPr>
          <p:nvPr/>
        </p:nvPicPr>
        <p:blipFill>
          <a:blip r:embed="rId3" cstate="print"/>
          <a:srcRect/>
          <a:stretch>
            <a:fillRect/>
          </a:stretch>
        </p:blipFill>
        <p:spPr bwMode="auto">
          <a:xfrm>
            <a:off x="3062288" y="76200"/>
            <a:ext cx="2881312" cy="1219200"/>
          </a:xfrm>
          <a:prstGeom prst="rect">
            <a:avLst/>
          </a:prstGeom>
          <a:noFill/>
          <a:ln w="9525">
            <a:noFill/>
            <a:miter lim="800000"/>
            <a:headEnd/>
            <a:tailEnd/>
          </a:ln>
        </p:spPr>
      </p:pic>
      <p:sp>
        <p:nvSpPr>
          <p:cNvPr id="5126" name="Rectangle 7"/>
          <p:cNvSpPr>
            <a:spLocks noChangeArrowheads="1"/>
          </p:cNvSpPr>
          <p:nvPr/>
        </p:nvSpPr>
        <p:spPr bwMode="auto">
          <a:xfrm>
            <a:off x="0" y="1394012"/>
            <a:ext cx="9144000" cy="1138773"/>
          </a:xfrm>
          <a:prstGeom prst="rect">
            <a:avLst/>
          </a:prstGeom>
          <a:noFill/>
          <a:ln w="9525">
            <a:noFill/>
            <a:miter lim="800000"/>
            <a:headEnd/>
            <a:tailEnd/>
          </a:ln>
        </p:spPr>
        <p:txBody>
          <a:bodyPr>
            <a:spAutoFit/>
          </a:bodyPr>
          <a:lstStyle/>
          <a:p>
            <a:pPr algn="ctr"/>
            <a:r>
              <a:rPr lang="en-US" sz="3400" b="1" dirty="0" smtClean="0">
                <a:solidFill>
                  <a:srgbClr val="FFFF00"/>
                </a:solidFill>
              </a:rPr>
              <a:t>Arresting the Runaway Growth in </a:t>
            </a:r>
          </a:p>
          <a:p>
            <a:pPr algn="ctr"/>
            <a:r>
              <a:rPr lang="en-US" sz="3400" b="1" dirty="0" smtClean="0">
                <a:solidFill>
                  <a:srgbClr val="FFFF00"/>
                </a:solidFill>
              </a:rPr>
              <a:t>State Criminal Law</a:t>
            </a:r>
            <a:endParaRPr lang="en-US" sz="3400" dirty="0">
              <a:solidFill>
                <a:srgbClr val="FFFF00"/>
              </a:solidFill>
            </a:endParaRPr>
          </a:p>
        </p:txBody>
      </p:sp>
      <p:sp>
        <p:nvSpPr>
          <p:cNvPr id="5127" name="Rectangle 8"/>
          <p:cNvSpPr>
            <a:spLocks noChangeArrowheads="1"/>
          </p:cNvSpPr>
          <p:nvPr/>
        </p:nvSpPr>
        <p:spPr bwMode="auto">
          <a:xfrm>
            <a:off x="1066800" y="4995862"/>
            <a:ext cx="7315200" cy="1862138"/>
          </a:xfrm>
          <a:prstGeom prst="rect">
            <a:avLst/>
          </a:prstGeom>
          <a:noFill/>
          <a:ln w="9525">
            <a:noFill/>
            <a:miter lim="800000"/>
            <a:headEnd/>
            <a:tailEnd/>
          </a:ln>
        </p:spPr>
        <p:txBody>
          <a:bodyPr>
            <a:spAutoFit/>
          </a:bodyPr>
          <a:lstStyle/>
          <a:p>
            <a:pPr algn="ctr"/>
            <a:r>
              <a:rPr lang="en-US" sz="2300" b="1" dirty="0"/>
              <a:t>Marc A. Levin, Esq.</a:t>
            </a:r>
            <a:br>
              <a:rPr lang="en-US" sz="2300" b="1" dirty="0"/>
            </a:br>
            <a:r>
              <a:rPr lang="en-US" sz="2300" b="1" dirty="0"/>
              <a:t>Director, Center for Effective Justice </a:t>
            </a:r>
            <a:br>
              <a:rPr lang="en-US" sz="2300" b="1" dirty="0"/>
            </a:br>
            <a:r>
              <a:rPr lang="en-US" sz="2300" b="1" dirty="0"/>
              <a:t>Texas Public Policy </a:t>
            </a:r>
            <a:r>
              <a:rPr lang="en-US" sz="2300" b="1" dirty="0" smtClean="0"/>
              <a:t>Foundation (TPPF)</a:t>
            </a:r>
            <a:endParaRPr lang="en-US" sz="2300" b="1" dirty="0"/>
          </a:p>
          <a:p>
            <a:pPr algn="ctr"/>
            <a:r>
              <a:rPr lang="en-US" sz="2300" b="1" dirty="0"/>
              <a:t>(512) </a:t>
            </a:r>
            <a:r>
              <a:rPr lang="en-US" sz="2300" b="1" dirty="0" smtClean="0"/>
              <a:t>472-2700, mlevin@texaspolicy.com www.texaspolicy.com, www.rightoncrime.com</a:t>
            </a:r>
            <a:endParaRPr lang="en-US" sz="2300" b="1" dirty="0"/>
          </a:p>
        </p:txBody>
      </p:sp>
      <p:sp>
        <p:nvSpPr>
          <p:cNvPr id="3" name="Rectangle 2"/>
          <p:cNvSpPr/>
          <p:nvPr/>
        </p:nvSpPr>
        <p:spPr>
          <a:xfrm>
            <a:off x="457200" y="4267200"/>
            <a:ext cx="8229600" cy="646331"/>
          </a:xfrm>
          <a:prstGeom prst="rect">
            <a:avLst/>
          </a:prstGeom>
        </p:spPr>
        <p:txBody>
          <a:bodyPr wrap="square">
            <a:spAutoFit/>
          </a:bodyPr>
          <a:lstStyle/>
          <a:p>
            <a:pPr algn="ctr">
              <a:buNone/>
              <a:defRPr/>
            </a:pPr>
            <a:r>
              <a:rPr lang="en-US" b="1" dirty="0" smtClean="0">
                <a:solidFill>
                  <a:srgbClr val="FFFF00"/>
                </a:solidFill>
              </a:rPr>
              <a:t>Presentation to Civil Justice Reform Group</a:t>
            </a:r>
          </a:p>
          <a:p>
            <a:pPr algn="ctr">
              <a:buNone/>
              <a:defRPr/>
            </a:pPr>
            <a:r>
              <a:rPr lang="en-US" b="1" dirty="0" smtClean="0">
                <a:solidFill>
                  <a:srgbClr val="FFFF00"/>
                </a:solidFill>
              </a:rPr>
              <a:t>September 13, 2011</a:t>
            </a:r>
            <a:endParaRPr lang="en-US" b="1" dirty="0">
              <a:solidFill>
                <a:srgbClr val="FFFF00"/>
              </a:solidFill>
            </a:endParaRPr>
          </a:p>
        </p:txBody>
      </p:sp>
      <p:pic>
        <p:nvPicPr>
          <p:cNvPr id="1026" name="Picture 2" descr="http://i2.squidoocdn.com/resize/squidoo_images/250/draft_lens10443181module94815341photo_1270963560criminal-law-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2514600"/>
            <a:ext cx="8686800" cy="16806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752600"/>
          </a:xfrm>
        </p:spPr>
        <p:txBody>
          <a:bodyPr/>
          <a:lstStyle/>
          <a:p>
            <a:pPr>
              <a:defRPr/>
            </a:pPr>
            <a:r>
              <a:rPr lang="en-US" sz="3700" b="1" dirty="0" smtClean="0">
                <a:solidFill>
                  <a:srgbClr val="FFFF00"/>
                </a:solidFill>
              </a:rPr>
              <a:t>The Dangers of Delegation</a:t>
            </a:r>
            <a:endParaRPr lang="en-US" sz="3700" b="1" dirty="0">
              <a:solidFill>
                <a:srgbClr val="FFFF00"/>
              </a:solidFill>
            </a:endParaRPr>
          </a:p>
        </p:txBody>
      </p:sp>
      <p:sp>
        <p:nvSpPr>
          <p:cNvPr id="3" name="Content Placeholder 2"/>
          <p:cNvSpPr>
            <a:spLocks noGrp="1"/>
          </p:cNvSpPr>
          <p:nvPr>
            <p:ph idx="1"/>
          </p:nvPr>
        </p:nvSpPr>
        <p:spPr>
          <a:xfrm>
            <a:off x="213360" y="853440"/>
            <a:ext cx="8458200" cy="4426853"/>
          </a:xfrm>
        </p:spPr>
        <p:txBody>
          <a:bodyPr wrap="square">
            <a:spAutoFit/>
          </a:bodyPr>
          <a:lstStyle/>
          <a:p>
            <a:pPr>
              <a:lnSpc>
                <a:spcPts val="3300"/>
              </a:lnSpc>
              <a:defRPr/>
            </a:pPr>
            <a:r>
              <a:rPr lang="en-US" sz="3200" b="1" dirty="0" smtClean="0">
                <a:ea typeface="Tahoma" pitchFamily="34" charset="0"/>
                <a:cs typeface="Tahoma" pitchFamily="34" charset="0"/>
              </a:rPr>
              <a:t>State offenses </a:t>
            </a:r>
            <a:r>
              <a:rPr lang="en-US" sz="3200" b="1" dirty="0">
                <a:ea typeface="Tahoma" pitchFamily="34" charset="0"/>
                <a:cs typeface="Tahoma" pitchFamily="34" charset="0"/>
              </a:rPr>
              <a:t>often confer virtually unlimited authority </a:t>
            </a:r>
            <a:r>
              <a:rPr lang="en-US" sz="3200" b="1" dirty="0" smtClean="0">
                <a:ea typeface="Tahoma" pitchFamily="34" charset="0"/>
                <a:cs typeface="Tahoma" pitchFamily="34" charset="0"/>
              </a:rPr>
              <a:t>on </a:t>
            </a:r>
            <a:r>
              <a:rPr lang="en-US" sz="3200" b="1" dirty="0">
                <a:ea typeface="Tahoma" pitchFamily="34" charset="0"/>
                <a:cs typeface="Tahoma" pitchFamily="34" charset="0"/>
              </a:rPr>
              <a:t>agencies to effectively create new criminal offenses through their </a:t>
            </a:r>
            <a:r>
              <a:rPr lang="en-US" sz="3200" b="1" dirty="0" smtClean="0">
                <a:ea typeface="Tahoma" pitchFamily="34" charset="0"/>
                <a:cs typeface="Tahoma" pitchFamily="34" charset="0"/>
              </a:rPr>
              <a:t>rulemaking.</a:t>
            </a:r>
          </a:p>
          <a:p>
            <a:pPr>
              <a:lnSpc>
                <a:spcPts val="3300"/>
              </a:lnSpc>
              <a:defRPr/>
            </a:pPr>
            <a:r>
              <a:rPr lang="en-US" sz="3200" b="1" dirty="0" smtClean="0">
                <a:ea typeface="Tahoma" pitchFamily="34" charset="0"/>
                <a:cs typeface="Tahoma" pitchFamily="34" charset="0"/>
              </a:rPr>
              <a:t>For </a:t>
            </a:r>
            <a:r>
              <a:rPr lang="en-US" sz="3200" b="1" dirty="0">
                <a:ea typeface="Tahoma" pitchFamily="34" charset="0"/>
                <a:cs typeface="Tahoma" pitchFamily="34" charset="0"/>
              </a:rPr>
              <a:t>example, </a:t>
            </a:r>
            <a:r>
              <a:rPr lang="en-US" sz="3200" b="1" dirty="0" smtClean="0">
                <a:ea typeface="Tahoma" pitchFamily="34" charset="0"/>
                <a:cs typeface="Tahoma" pitchFamily="34" charset="0"/>
              </a:rPr>
              <a:t>in </a:t>
            </a:r>
            <a:r>
              <a:rPr lang="en-US" sz="3200" b="1" dirty="0">
                <a:ea typeface="Tahoma" pitchFamily="34" charset="0"/>
                <a:cs typeface="Tahoma" pitchFamily="34" charset="0"/>
              </a:rPr>
              <a:t>Louisiana, RS 30:2421A creates an </a:t>
            </a:r>
            <a:r>
              <a:rPr lang="en-US" sz="3200" b="1" dirty="0" smtClean="0">
                <a:ea typeface="Tahoma" pitchFamily="34" charset="0"/>
                <a:cs typeface="Tahoma" pitchFamily="34" charset="0"/>
              </a:rPr>
              <a:t>offense with a one year prison term </a:t>
            </a:r>
            <a:r>
              <a:rPr lang="en-US" sz="3200" b="1" dirty="0">
                <a:ea typeface="Tahoma" pitchFamily="34" charset="0"/>
                <a:cs typeface="Tahoma" pitchFamily="34" charset="0"/>
              </a:rPr>
              <a:t>for “disposing of white </a:t>
            </a:r>
            <a:r>
              <a:rPr lang="en-US" sz="3200" b="1" dirty="0" smtClean="0">
                <a:ea typeface="Tahoma" pitchFamily="34" charset="0"/>
                <a:cs typeface="Tahoma" pitchFamily="34" charset="0"/>
              </a:rPr>
              <a:t>goods (appliances) </a:t>
            </a:r>
            <a:r>
              <a:rPr lang="en-US" sz="3200" b="1" dirty="0">
                <a:ea typeface="Tahoma" pitchFamily="34" charset="0"/>
                <a:cs typeface="Tahoma" pitchFamily="34" charset="0"/>
              </a:rPr>
              <a:t>except in a collection or recycling facility in accordance with the rules and regulations of the department</a:t>
            </a:r>
            <a:r>
              <a:rPr lang="en-US" sz="3200" b="1" dirty="0" smtClean="0">
                <a:ea typeface="Tahoma" pitchFamily="34" charset="0"/>
                <a:cs typeface="Tahoma" pitchFamily="34" charset="0"/>
              </a:rPr>
              <a:t>.”</a:t>
            </a:r>
          </a:p>
        </p:txBody>
      </p:sp>
      <p:pic>
        <p:nvPicPr>
          <p:cNvPr id="6" name="Picture 2" descr="http://www.granitegrok.com/pix/gavel_1.jpg"/>
          <p:cNvPicPr>
            <a:picLocks noChangeAspect="1" noChangeArrowheads="1"/>
          </p:cNvPicPr>
          <p:nvPr/>
        </p:nvPicPr>
        <p:blipFill>
          <a:blip r:embed="rId2" cstate="print"/>
          <a:srcRect/>
          <a:stretch>
            <a:fillRect/>
          </a:stretch>
        </p:blipFill>
        <p:spPr bwMode="auto">
          <a:xfrm>
            <a:off x="685800" y="5334000"/>
            <a:ext cx="7848600" cy="1371600"/>
          </a:xfrm>
          <a:prstGeom prst="rect">
            <a:avLst/>
          </a:prstGeom>
          <a:noFill/>
          <a:ln w="9525">
            <a:noFill/>
            <a:miter lim="800000"/>
            <a:headEnd/>
            <a:tailEnd/>
          </a:ln>
        </p:spPr>
      </p:pic>
    </p:spTree>
    <p:extLst>
      <p:ext uri="{BB962C8B-B14F-4D97-AF65-F5344CB8AC3E}">
        <p14:creationId xmlns:p14="http://schemas.microsoft.com/office/powerpoint/2010/main" xmlns="" val="1606622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a:defRPr/>
            </a:pPr>
            <a:r>
              <a:rPr lang="en-US" dirty="0" smtClean="0">
                <a:solidFill>
                  <a:srgbClr val="FFFF00"/>
                </a:solidFill>
              </a:rPr>
              <a:t>Vicarious Liability Offenses Make Doing Business Precarious</a:t>
            </a:r>
            <a:endParaRPr lang="en-US" b="1" dirty="0">
              <a:solidFill>
                <a:srgbClr val="FFFF00"/>
              </a:solidFill>
            </a:endParaRPr>
          </a:p>
        </p:txBody>
      </p:sp>
      <p:sp>
        <p:nvSpPr>
          <p:cNvPr id="3" name="Content Placeholder 2"/>
          <p:cNvSpPr>
            <a:spLocks noGrp="1"/>
          </p:cNvSpPr>
          <p:nvPr>
            <p:ph idx="1"/>
          </p:nvPr>
        </p:nvSpPr>
        <p:spPr>
          <a:xfrm>
            <a:off x="-152400" y="1295400"/>
            <a:ext cx="7010400" cy="4114800"/>
          </a:xfrm>
        </p:spPr>
        <p:txBody>
          <a:bodyPr>
            <a:noAutofit/>
          </a:bodyPr>
          <a:lstStyle/>
          <a:p>
            <a:pPr>
              <a:lnSpc>
                <a:spcPts val="3000"/>
              </a:lnSpc>
              <a:buFont typeface="Wingdings" pitchFamily="-88" charset="2"/>
              <a:buChar char="n"/>
              <a:defRPr/>
            </a:pPr>
            <a:r>
              <a:rPr lang="en-US" b="1" dirty="0"/>
              <a:t>Alaska’s corporate criminal liability statute exposes organizations to criminal liability for the actions of their agents, as long as agents intended the organization to benefit from their actions. </a:t>
            </a:r>
            <a:endParaRPr lang="en-US" b="1" dirty="0" smtClean="0"/>
          </a:p>
          <a:p>
            <a:pPr>
              <a:lnSpc>
                <a:spcPts val="3000"/>
              </a:lnSpc>
              <a:buFont typeface="Wingdings" pitchFamily="-88" charset="2"/>
              <a:buChar char="n"/>
              <a:defRPr/>
            </a:pPr>
            <a:r>
              <a:rPr lang="en-US" b="1" dirty="0" smtClean="0"/>
              <a:t>It </a:t>
            </a:r>
            <a:r>
              <a:rPr lang="en-US" b="1" dirty="0"/>
              <a:t>also specifies that organizations cannot disclaim liability through codes of conduct or corporate </a:t>
            </a:r>
            <a:r>
              <a:rPr lang="en-US" b="1" dirty="0" smtClean="0"/>
              <a:t>policies; </a:t>
            </a:r>
            <a:r>
              <a:rPr lang="en-US" b="1" dirty="0"/>
              <a:t>their liability extends beyond any merger, consolidation, or </a:t>
            </a:r>
            <a:r>
              <a:rPr lang="en-US" b="1" dirty="0" smtClean="0"/>
              <a:t>dissolution; </a:t>
            </a:r>
            <a:r>
              <a:rPr lang="en-US" b="1" dirty="0"/>
              <a:t>and that convicted organizations can be subjected to larger fines than the convicted individual. </a:t>
            </a:r>
          </a:p>
        </p:txBody>
      </p:sp>
      <p:pic>
        <p:nvPicPr>
          <p:cNvPr id="2052" name="Picture 4" descr="http://t0.gstatic.com/images?q=tbn:ANd9GcR5zZ1Zb9JsttwlIfPKHqonjJY0M6zi2hQ6L5C8tXlrRYmBdp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1295400"/>
            <a:ext cx="2209800" cy="533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65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noAutofit/>
          </a:bodyPr>
          <a:lstStyle/>
          <a:p>
            <a:r>
              <a:rPr lang="en-US" sz="4200" b="1" dirty="0" smtClean="0">
                <a:solidFill>
                  <a:srgbClr val="FFFF00"/>
                </a:solidFill>
              </a:rPr>
              <a:t>Solutions to Rein in Overcriminalization </a:t>
            </a:r>
            <a:br>
              <a:rPr lang="en-US" sz="4200" b="1" dirty="0" smtClean="0">
                <a:solidFill>
                  <a:srgbClr val="FFFF00"/>
                </a:solidFill>
              </a:rPr>
            </a:br>
            <a:r>
              <a:rPr lang="en-US" sz="4200" b="1" dirty="0" smtClean="0">
                <a:solidFill>
                  <a:srgbClr val="FFFF00"/>
                </a:solidFill>
              </a:rPr>
              <a:t>at the State Level</a:t>
            </a:r>
            <a:endParaRPr lang="en-US" sz="4200" b="1" dirty="0">
              <a:solidFill>
                <a:srgbClr val="FFFF00"/>
              </a:solidFill>
            </a:endParaRPr>
          </a:p>
        </p:txBody>
      </p:sp>
      <p:pic>
        <p:nvPicPr>
          <p:cNvPr id="4" name="Picture 4" descr="http://papundits.files.wordpress.com/2009/05/20090430_legislation.jpg"/>
          <p:cNvPicPr>
            <a:picLocks noChangeAspect="1" noChangeArrowheads="1"/>
          </p:cNvPicPr>
          <p:nvPr/>
        </p:nvPicPr>
        <p:blipFill>
          <a:blip r:embed="rId2" cstate="print"/>
          <a:srcRect/>
          <a:stretch>
            <a:fillRect/>
          </a:stretch>
        </p:blipFill>
        <p:spPr bwMode="auto">
          <a:xfrm>
            <a:off x="762000" y="2209800"/>
            <a:ext cx="7848600" cy="4343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nSpc>
                <a:spcPts val="5100"/>
              </a:lnSpc>
            </a:pPr>
            <a:r>
              <a:rPr lang="en-US" sz="3900" b="1" dirty="0" smtClean="0">
                <a:solidFill>
                  <a:srgbClr val="FFFF00"/>
                </a:solidFill>
              </a:rPr>
              <a:t>Reduce and Revise Criminal Laws</a:t>
            </a:r>
            <a:endParaRPr lang="en-US" sz="3900" b="1" dirty="0">
              <a:solidFill>
                <a:srgbClr val="FFFF00"/>
              </a:solidFill>
            </a:endParaRPr>
          </a:p>
        </p:txBody>
      </p:sp>
      <p:sp>
        <p:nvSpPr>
          <p:cNvPr id="3" name="Content Placeholder 2"/>
          <p:cNvSpPr>
            <a:spLocks noGrp="1"/>
          </p:cNvSpPr>
          <p:nvPr>
            <p:ph idx="1"/>
          </p:nvPr>
        </p:nvSpPr>
        <p:spPr>
          <a:xfrm>
            <a:off x="0" y="838200"/>
            <a:ext cx="7315200" cy="5562600"/>
          </a:xfrm>
        </p:spPr>
        <p:txBody>
          <a:bodyPr>
            <a:noAutofit/>
          </a:bodyPr>
          <a:lstStyle/>
          <a:p>
            <a:pPr>
              <a:lnSpc>
                <a:spcPts val="3700"/>
              </a:lnSpc>
            </a:pPr>
            <a:r>
              <a:rPr lang="en-US" sz="3400" b="1" dirty="0" smtClean="0"/>
              <a:t>Stop </a:t>
            </a:r>
            <a:r>
              <a:rPr lang="en-US" sz="3400" b="1" dirty="0"/>
              <a:t>creating new criminal offenses as a method of regulating business activities. Regulation is better handled through </a:t>
            </a:r>
            <a:r>
              <a:rPr lang="en-US" sz="3400" b="1" dirty="0" smtClean="0"/>
              <a:t>non-criminal administrative mechanisms and </a:t>
            </a:r>
            <a:r>
              <a:rPr lang="en-US" sz="3400" b="1" dirty="0"/>
              <a:t>market forces, not the heavy stigma of criminal </a:t>
            </a:r>
            <a:r>
              <a:rPr lang="en-US" sz="3400" b="1" dirty="0" smtClean="0"/>
              <a:t>sanctions</a:t>
            </a:r>
          </a:p>
          <a:p>
            <a:pPr>
              <a:lnSpc>
                <a:spcPts val="3700"/>
              </a:lnSpc>
            </a:pPr>
            <a:r>
              <a:rPr lang="en-US" sz="3400" b="1" dirty="0" smtClean="0"/>
              <a:t>Revise </a:t>
            </a:r>
            <a:r>
              <a:rPr lang="en-US" sz="3400" b="1" dirty="0"/>
              <a:t>criminal laws to remove ambiguities and consolidate redundant laws to help prevent prosecutorial abuse.</a:t>
            </a:r>
          </a:p>
          <a:p>
            <a:pPr>
              <a:lnSpc>
                <a:spcPts val="3700"/>
              </a:lnSpc>
            </a:pPr>
            <a:endParaRPr lang="en-US" sz="3400" b="1" dirty="0"/>
          </a:p>
        </p:txBody>
      </p:sp>
      <p:pic>
        <p:nvPicPr>
          <p:cNvPr id="3074" name="Picture 2" descr="http://lawnewsblog.com/wp-content/uploads/2011/06/criminal-law-matters-copy-185x18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000" y="914400"/>
            <a:ext cx="1828800" cy="5638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nSpc>
                <a:spcPts val="5100"/>
              </a:lnSpc>
            </a:pPr>
            <a:r>
              <a:rPr lang="en-US" sz="3700" b="1" dirty="0" smtClean="0">
                <a:solidFill>
                  <a:srgbClr val="FFFF00"/>
                </a:solidFill>
              </a:rPr>
              <a:t>Narrow What’s Criminal and Jailable</a:t>
            </a:r>
            <a:endParaRPr lang="en-US" sz="3700" b="1" dirty="0">
              <a:solidFill>
                <a:srgbClr val="FFFF00"/>
              </a:solidFill>
            </a:endParaRPr>
          </a:p>
        </p:txBody>
      </p:sp>
      <p:sp>
        <p:nvSpPr>
          <p:cNvPr id="3" name="Content Placeholder 2"/>
          <p:cNvSpPr>
            <a:spLocks noGrp="1"/>
          </p:cNvSpPr>
          <p:nvPr>
            <p:ph idx="1"/>
          </p:nvPr>
        </p:nvSpPr>
        <p:spPr>
          <a:xfrm>
            <a:off x="0" y="762000"/>
            <a:ext cx="6172200" cy="6019800"/>
          </a:xfrm>
        </p:spPr>
        <p:txBody>
          <a:bodyPr>
            <a:noAutofit/>
          </a:bodyPr>
          <a:lstStyle/>
          <a:p>
            <a:pPr>
              <a:lnSpc>
                <a:spcPts val="3500"/>
              </a:lnSpc>
            </a:pPr>
            <a:r>
              <a:rPr lang="en-US" sz="3400" b="1" dirty="0"/>
              <a:t>Convert many regulatory misdemeanors into civil violations or, at the least, remove jail time as an option for such offenses, provided that the non-jail penalty is satisfied.</a:t>
            </a:r>
          </a:p>
          <a:p>
            <a:pPr>
              <a:lnSpc>
                <a:spcPts val="3500"/>
              </a:lnSpc>
            </a:pPr>
            <a:r>
              <a:rPr lang="en-US" sz="3400" b="1" dirty="0" smtClean="0"/>
              <a:t>Economic conduct should be criminal only when it results in actual harm or danger, except if there is intentional fraud such as Madoff.</a:t>
            </a:r>
            <a:endParaRPr lang="en-US" sz="3400" b="1" dirty="0"/>
          </a:p>
        </p:txBody>
      </p:sp>
      <p:pic>
        <p:nvPicPr>
          <p:cNvPr id="4098" name="Picture 2" descr="http://www.maricopacountyjail.net/images/maricopa-county-jail-inm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914400"/>
            <a:ext cx="29718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115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2057400"/>
          </a:xfrm>
        </p:spPr>
        <p:txBody>
          <a:bodyPr>
            <a:normAutofit/>
          </a:bodyPr>
          <a:lstStyle/>
          <a:p>
            <a:pPr>
              <a:defRPr/>
            </a:pPr>
            <a:r>
              <a:rPr lang="en-US" sz="3900" dirty="0" smtClean="0">
                <a:solidFill>
                  <a:srgbClr val="FFFF00"/>
                </a:solidFill>
              </a:rPr>
              <a:t>Establish Interim Committees</a:t>
            </a:r>
            <a:endParaRPr lang="en-US" sz="3900" b="1" dirty="0">
              <a:solidFill>
                <a:srgbClr val="FFFF00"/>
              </a:solidFill>
            </a:endParaRPr>
          </a:p>
        </p:txBody>
      </p:sp>
      <p:sp>
        <p:nvSpPr>
          <p:cNvPr id="3" name="Content Placeholder 2"/>
          <p:cNvSpPr>
            <a:spLocks noGrp="1"/>
          </p:cNvSpPr>
          <p:nvPr>
            <p:ph idx="1"/>
          </p:nvPr>
        </p:nvSpPr>
        <p:spPr>
          <a:xfrm>
            <a:off x="152400" y="762000"/>
            <a:ext cx="8839200" cy="4800600"/>
          </a:xfrm>
        </p:spPr>
        <p:txBody>
          <a:bodyPr>
            <a:noAutofit/>
          </a:bodyPr>
          <a:lstStyle/>
          <a:p>
            <a:pPr>
              <a:lnSpc>
                <a:spcPts val="2950"/>
              </a:lnSpc>
              <a:buFont typeface="Wingdings" pitchFamily="-88" charset="2"/>
              <a:buChar char="n"/>
              <a:defRPr/>
            </a:pPr>
            <a:r>
              <a:rPr lang="en-US" sz="3000" b="1" dirty="0" smtClean="0"/>
              <a:t>Create </a:t>
            </a:r>
            <a:r>
              <a:rPr lang="en-US" sz="3000" b="1" dirty="0"/>
              <a:t>interim committees and commissions to develop and submit comprehensive, consensus reform packages to lawmakers at the beginning of legislative sessions. </a:t>
            </a:r>
            <a:endParaRPr lang="en-US" sz="3000" b="1" dirty="0" smtClean="0"/>
          </a:p>
          <a:p>
            <a:pPr>
              <a:lnSpc>
                <a:spcPts val="2950"/>
              </a:lnSpc>
              <a:buFont typeface="Wingdings" pitchFamily="-88" charset="2"/>
              <a:buChar char="n"/>
              <a:defRPr/>
            </a:pPr>
            <a:r>
              <a:rPr lang="en-US" sz="3000" b="1" dirty="0" smtClean="0"/>
              <a:t>These </a:t>
            </a:r>
            <a:r>
              <a:rPr lang="en-US" sz="3000" b="1" dirty="0"/>
              <a:t>bodies would identify criminal laws that are unnecessary, duplicative, overbroad, excessively vague, </a:t>
            </a:r>
            <a:r>
              <a:rPr lang="en-US" sz="3000" b="1" dirty="0" smtClean="0"/>
              <a:t>lacking </a:t>
            </a:r>
            <a:r>
              <a:rPr lang="en-US" sz="3000" b="1" dirty="0"/>
              <a:t>an appropriate culpable mental state, create vicarious liability, or are otherwise </a:t>
            </a:r>
            <a:r>
              <a:rPr lang="en-US" sz="3000" b="1" dirty="0" smtClean="0"/>
              <a:t>deficient, </a:t>
            </a:r>
            <a:r>
              <a:rPr lang="en-US" sz="3000" b="1" dirty="0"/>
              <a:t>and incorporate their work into one omnibus bill. </a:t>
            </a:r>
            <a:endParaRPr lang="en-US" sz="3000" b="1" dirty="0" smtClean="0"/>
          </a:p>
          <a:p>
            <a:pPr>
              <a:lnSpc>
                <a:spcPts val="2950"/>
              </a:lnSpc>
              <a:buFont typeface="Wingdings" pitchFamily="-88" charset="2"/>
              <a:buChar char="n"/>
              <a:defRPr/>
            </a:pPr>
            <a:r>
              <a:rPr lang="en-US" sz="3000" b="1" dirty="0" smtClean="0"/>
              <a:t>An </a:t>
            </a:r>
            <a:r>
              <a:rPr lang="en-US" sz="3000" b="1" dirty="0"/>
              <a:t>interim commission in 2010 in South Carolina resulted in a package enacted almost unanimously by lawmakers that included significant sentencing and probation reforms relating to traditional criminal offenses.</a:t>
            </a:r>
            <a:endParaRPr lang="en-US" sz="3000" b="1"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533400"/>
          </a:xfrm>
        </p:spPr>
        <p:txBody>
          <a:bodyPr>
            <a:noAutofit/>
          </a:bodyPr>
          <a:lstStyle/>
          <a:p>
            <a:pPr>
              <a:defRPr/>
            </a:pPr>
            <a:r>
              <a:rPr lang="en-US" sz="3800" b="1" dirty="0" smtClean="0">
                <a:solidFill>
                  <a:srgbClr val="FFFF00"/>
                </a:solidFill>
              </a:rPr>
              <a:t>Enact ALEC Model Intent Rule</a:t>
            </a:r>
            <a:endParaRPr lang="en-US" sz="3800" b="1" dirty="0">
              <a:solidFill>
                <a:srgbClr val="FFFF00"/>
              </a:solidFill>
            </a:endParaRPr>
          </a:p>
        </p:txBody>
      </p:sp>
      <p:sp>
        <p:nvSpPr>
          <p:cNvPr id="5" name="Content Placeholder 2"/>
          <p:cNvSpPr txBox="1">
            <a:spLocks/>
          </p:cNvSpPr>
          <p:nvPr/>
        </p:nvSpPr>
        <p:spPr bwMode="auto">
          <a:xfrm>
            <a:off x="152400" y="609600"/>
            <a:ext cx="8763000" cy="4724400"/>
          </a:xfrm>
          <a:prstGeom prst="rect">
            <a:avLst/>
          </a:prstGeom>
          <a:noFill/>
          <a:ln w="9525">
            <a:noFill/>
            <a:miter lim="800000"/>
            <a:headEnd/>
            <a:tailEnd/>
          </a:ln>
          <a:effectLst/>
        </p:spPr>
        <p:txBody>
          <a:bodyPr/>
          <a:lstStyle/>
          <a:p>
            <a:pPr marL="342900" indent="-342900" eaLnBrk="0" hangingPunct="0">
              <a:lnSpc>
                <a:spcPts val="2700"/>
              </a:lnSpc>
              <a:spcBef>
                <a:spcPct val="20000"/>
              </a:spcBef>
              <a:buClr>
                <a:schemeClr val="tx1"/>
              </a:buClr>
              <a:buSzPct val="80000"/>
              <a:buFont typeface="Wingdings" pitchFamily="2" charset="2"/>
              <a:buChar char="n"/>
              <a:defRPr/>
            </a:pPr>
            <a:r>
              <a:rPr lang="en-US" sz="2800" b="1" kern="0" dirty="0" smtClean="0">
                <a:effectLst>
                  <a:outerShdw blurRad="38100" dist="38100" dir="2700000" algn="tl">
                    <a:srgbClr val="000000"/>
                  </a:outerShdw>
                </a:effectLst>
                <a:latin typeface="+mn-lt"/>
                <a:cs typeface="+mn-cs"/>
              </a:rPr>
              <a:t>Applies default </a:t>
            </a:r>
            <a:r>
              <a:rPr lang="en-US" sz="2800" b="1" kern="0" dirty="0">
                <a:effectLst>
                  <a:outerShdw blurRad="38100" dist="38100" dir="2700000" algn="tl">
                    <a:srgbClr val="000000"/>
                  </a:outerShdw>
                </a:effectLst>
                <a:latin typeface="+mn-lt"/>
                <a:cs typeface="+mn-cs"/>
              </a:rPr>
              <a:t>rule that the following culpable mental state applies to all elements of the offense if one is not provided in the statute: </a:t>
            </a:r>
          </a:p>
          <a:p>
            <a:pPr eaLnBrk="0" hangingPunct="0">
              <a:lnSpc>
                <a:spcPts val="2700"/>
              </a:lnSpc>
              <a:spcBef>
                <a:spcPct val="20000"/>
              </a:spcBef>
              <a:buClr>
                <a:schemeClr val="tx1"/>
              </a:buClr>
              <a:buSzPct val="80000"/>
              <a:defRPr/>
            </a:pPr>
            <a:r>
              <a:rPr lang="en-US" sz="2800" b="1" kern="0" dirty="0" smtClean="0">
                <a:effectLst>
                  <a:outerShdw blurRad="38100" dist="38100" dir="2700000" algn="tl">
                    <a:srgbClr val="000000"/>
                  </a:outerShdw>
                </a:effectLst>
                <a:latin typeface="+mn-lt"/>
                <a:cs typeface="+mn-cs"/>
              </a:rPr>
              <a:t>	(a</a:t>
            </a:r>
            <a:r>
              <a:rPr lang="en-US" sz="2800" b="1" kern="0" dirty="0">
                <a:effectLst>
                  <a:outerShdw blurRad="38100" dist="38100" dir="2700000" algn="tl">
                    <a:srgbClr val="000000"/>
                  </a:outerShdw>
                </a:effectLst>
                <a:latin typeface="+mn-lt"/>
                <a:cs typeface="+mn-cs"/>
              </a:rPr>
              <a:t>) with the conscious object to engage in </a:t>
            </a:r>
            <a:r>
              <a:rPr lang="en-US" sz="2800" b="1" kern="0" dirty="0" smtClean="0">
                <a:effectLst>
                  <a:outerShdw blurRad="38100" dist="38100" dir="2700000" algn="tl">
                    <a:srgbClr val="000000"/>
                  </a:outerShdw>
                </a:effectLst>
                <a:latin typeface="+mn-lt"/>
                <a:cs typeface="+mn-cs"/>
              </a:rPr>
              <a:t>	conduct </a:t>
            </a:r>
            <a:r>
              <a:rPr lang="en-US" sz="2800" b="1" kern="0" dirty="0">
                <a:effectLst>
                  <a:outerShdw blurRad="38100" dist="38100" dir="2700000" algn="tl">
                    <a:srgbClr val="000000"/>
                  </a:outerShdw>
                </a:effectLst>
                <a:latin typeface="+mn-lt"/>
                <a:cs typeface="+mn-cs"/>
              </a:rPr>
              <a:t>of the nature constituting the element;</a:t>
            </a:r>
          </a:p>
          <a:p>
            <a:pPr eaLnBrk="0" hangingPunct="0">
              <a:lnSpc>
                <a:spcPts val="2700"/>
              </a:lnSpc>
              <a:spcBef>
                <a:spcPct val="20000"/>
              </a:spcBef>
              <a:buClr>
                <a:schemeClr val="tx1"/>
              </a:buClr>
              <a:buSzPct val="80000"/>
              <a:defRPr/>
            </a:pPr>
            <a:r>
              <a:rPr lang="en-US" sz="2800" b="1" kern="0" dirty="0" smtClean="0">
                <a:effectLst>
                  <a:outerShdw blurRad="38100" dist="38100" dir="2700000" algn="tl">
                    <a:srgbClr val="000000"/>
                  </a:outerShdw>
                </a:effectLst>
                <a:latin typeface="+mn-lt"/>
                <a:cs typeface="+mn-cs"/>
              </a:rPr>
              <a:t>	(b</a:t>
            </a:r>
            <a:r>
              <a:rPr lang="en-US" sz="2800" b="1" kern="0" dirty="0">
                <a:effectLst>
                  <a:outerShdw blurRad="38100" dist="38100" dir="2700000" algn="tl">
                    <a:srgbClr val="000000"/>
                  </a:outerShdw>
                </a:effectLst>
                <a:latin typeface="+mn-lt"/>
                <a:cs typeface="+mn-cs"/>
              </a:rPr>
              <a:t>) with the conscious object to cause such a </a:t>
            </a:r>
            <a:r>
              <a:rPr lang="en-US" sz="2800" b="1" kern="0" dirty="0" smtClean="0">
                <a:effectLst>
                  <a:outerShdw blurRad="38100" dist="38100" dir="2700000" algn="tl">
                    <a:srgbClr val="000000"/>
                  </a:outerShdw>
                </a:effectLst>
                <a:latin typeface="+mn-lt"/>
                <a:cs typeface="+mn-cs"/>
              </a:rPr>
              <a:t>	result </a:t>
            </a:r>
            <a:r>
              <a:rPr lang="en-US" sz="2800" b="1" kern="0" dirty="0">
                <a:effectLst>
                  <a:outerShdw blurRad="38100" dist="38100" dir="2700000" algn="tl">
                    <a:srgbClr val="000000"/>
                  </a:outerShdw>
                </a:effectLst>
                <a:latin typeface="+mn-lt"/>
                <a:cs typeface="+mn-cs"/>
              </a:rPr>
              <a:t>required by the element</a:t>
            </a:r>
            <a:r>
              <a:rPr lang="en-US" sz="2800" b="1" kern="0" dirty="0" smtClean="0">
                <a:effectLst>
                  <a:outerShdw blurRad="38100" dist="38100" dir="2700000" algn="tl">
                    <a:srgbClr val="000000"/>
                  </a:outerShdw>
                </a:effectLst>
                <a:latin typeface="+mn-lt"/>
                <a:cs typeface="+mn-cs"/>
              </a:rPr>
              <a:t>;</a:t>
            </a:r>
          </a:p>
          <a:p>
            <a:pPr eaLnBrk="0" hangingPunct="0">
              <a:lnSpc>
                <a:spcPts val="2700"/>
              </a:lnSpc>
              <a:spcBef>
                <a:spcPct val="20000"/>
              </a:spcBef>
              <a:buClr>
                <a:schemeClr val="tx1"/>
              </a:buClr>
              <a:buSzPct val="80000"/>
              <a:defRPr/>
            </a:pPr>
            <a:r>
              <a:rPr lang="en-US" sz="2800" b="1" kern="0" dirty="0">
                <a:effectLst>
                  <a:outerShdw blurRad="38100" dist="38100" dir="2700000" algn="tl">
                    <a:srgbClr val="000000"/>
                  </a:outerShdw>
                </a:effectLst>
                <a:latin typeface="+mn-lt"/>
                <a:cs typeface="+mn-cs"/>
              </a:rPr>
              <a:t>	</a:t>
            </a:r>
            <a:r>
              <a:rPr lang="en-US" sz="2800" b="1" kern="0" dirty="0" smtClean="0">
                <a:effectLst>
                  <a:outerShdw blurRad="38100" dist="38100" dir="2700000" algn="tl">
                    <a:srgbClr val="000000"/>
                  </a:outerShdw>
                </a:effectLst>
                <a:latin typeface="+mn-lt"/>
                <a:cs typeface="+mn-cs"/>
              </a:rPr>
              <a:t>(c</a:t>
            </a:r>
            <a:r>
              <a:rPr lang="en-US" sz="2800" b="1" kern="0" dirty="0">
                <a:effectLst>
                  <a:outerShdw blurRad="38100" dist="38100" dir="2700000" algn="tl">
                    <a:srgbClr val="000000"/>
                  </a:outerShdw>
                </a:effectLst>
                <a:latin typeface="+mn-lt"/>
                <a:cs typeface="+mn-cs"/>
              </a:rPr>
              <a:t>) with an awareness of the existence of any </a:t>
            </a:r>
            <a:r>
              <a:rPr lang="en-US" sz="2800" b="1" kern="0" dirty="0" smtClean="0">
                <a:effectLst>
                  <a:outerShdw blurRad="38100" dist="38100" dir="2700000" algn="tl">
                    <a:srgbClr val="000000"/>
                  </a:outerShdw>
                </a:effectLst>
                <a:latin typeface="+mn-lt"/>
                <a:cs typeface="+mn-cs"/>
              </a:rPr>
              <a:t>	attendant </a:t>
            </a:r>
            <a:r>
              <a:rPr lang="en-US" sz="2800" b="1" kern="0" dirty="0">
                <a:effectLst>
                  <a:outerShdw blurRad="38100" dist="38100" dir="2700000" algn="tl">
                    <a:srgbClr val="000000"/>
                  </a:outerShdw>
                </a:effectLst>
                <a:latin typeface="+mn-lt"/>
                <a:cs typeface="+mn-cs"/>
              </a:rPr>
              <a:t>circumstances required by the </a:t>
            </a:r>
            <a:r>
              <a:rPr lang="en-US" sz="2800" b="1" kern="0" dirty="0" smtClean="0">
                <a:effectLst>
                  <a:outerShdw blurRad="38100" dist="38100" dir="2700000" algn="tl">
                    <a:srgbClr val="000000"/>
                  </a:outerShdw>
                </a:effectLst>
                <a:latin typeface="+mn-lt"/>
                <a:cs typeface="+mn-cs"/>
              </a:rPr>
              <a:t>	element </a:t>
            </a:r>
            <a:r>
              <a:rPr lang="en-US" sz="2800" b="1" kern="0" dirty="0">
                <a:effectLst>
                  <a:outerShdw blurRad="38100" dist="38100" dir="2700000" algn="tl">
                    <a:srgbClr val="000000"/>
                  </a:outerShdw>
                </a:effectLst>
                <a:latin typeface="+mn-lt"/>
                <a:cs typeface="+mn-cs"/>
              </a:rPr>
              <a:t>or with the belief or hope that such </a:t>
            </a:r>
            <a:r>
              <a:rPr lang="en-US" sz="2800" b="1" kern="0" dirty="0" smtClean="0">
                <a:effectLst>
                  <a:outerShdw blurRad="38100" dist="38100" dir="2700000" algn="tl">
                    <a:srgbClr val="000000"/>
                  </a:outerShdw>
                </a:effectLst>
                <a:latin typeface="+mn-lt"/>
                <a:cs typeface="+mn-cs"/>
              </a:rPr>
              <a:t>	circumstances </a:t>
            </a:r>
            <a:r>
              <a:rPr lang="en-US" sz="2800" b="1" kern="0" dirty="0">
                <a:effectLst>
                  <a:outerShdw blurRad="38100" dist="38100" dir="2700000" algn="tl">
                    <a:srgbClr val="000000"/>
                  </a:outerShdw>
                </a:effectLst>
                <a:latin typeface="+mn-lt"/>
                <a:cs typeface="+mn-cs"/>
              </a:rPr>
              <a:t>exist; </a:t>
            </a:r>
            <a:r>
              <a:rPr lang="en-US" sz="2800" b="1" kern="0" dirty="0" smtClean="0">
                <a:effectLst>
                  <a:outerShdw blurRad="38100" dist="38100" dir="2700000" algn="tl">
                    <a:srgbClr val="000000"/>
                  </a:outerShdw>
                </a:effectLst>
                <a:latin typeface="+mn-lt"/>
                <a:cs typeface="+mn-cs"/>
              </a:rPr>
              <a:t>and</a:t>
            </a:r>
          </a:p>
          <a:p>
            <a:pPr eaLnBrk="0" hangingPunct="0">
              <a:lnSpc>
                <a:spcPts val="2700"/>
              </a:lnSpc>
              <a:spcBef>
                <a:spcPct val="20000"/>
              </a:spcBef>
              <a:buClr>
                <a:schemeClr val="tx1"/>
              </a:buClr>
              <a:buSzPct val="80000"/>
              <a:defRPr/>
            </a:pPr>
            <a:r>
              <a:rPr lang="en-US" sz="2800" b="1" kern="0" dirty="0">
                <a:effectLst>
                  <a:outerShdw blurRad="38100" dist="38100" dir="2700000" algn="tl">
                    <a:srgbClr val="000000"/>
                  </a:outerShdw>
                </a:effectLst>
                <a:latin typeface="+mn-lt"/>
                <a:cs typeface="+mn-cs"/>
              </a:rPr>
              <a:t>	</a:t>
            </a:r>
            <a:r>
              <a:rPr lang="en-US" sz="2800" b="1" kern="0" dirty="0" smtClean="0">
                <a:effectLst>
                  <a:outerShdw blurRad="38100" dist="38100" dir="2700000" algn="tl">
                    <a:srgbClr val="000000"/>
                  </a:outerShdw>
                </a:effectLst>
                <a:latin typeface="+mn-lt"/>
                <a:cs typeface="+mn-cs"/>
              </a:rPr>
              <a:t>(d</a:t>
            </a:r>
            <a:r>
              <a:rPr lang="en-US" sz="2800" b="1" kern="0" dirty="0">
                <a:effectLst>
                  <a:outerShdw blurRad="38100" dist="38100" dir="2700000" algn="tl">
                    <a:srgbClr val="000000"/>
                  </a:outerShdw>
                </a:effectLst>
                <a:latin typeface="+mn-lt"/>
                <a:cs typeface="+mn-cs"/>
              </a:rPr>
              <a:t>) with either specific intent to violate the law </a:t>
            </a:r>
            <a:r>
              <a:rPr lang="en-US" sz="2800" b="1" kern="0" dirty="0" smtClean="0">
                <a:effectLst>
                  <a:outerShdw blurRad="38100" dist="38100" dir="2700000" algn="tl">
                    <a:srgbClr val="000000"/>
                  </a:outerShdw>
                </a:effectLst>
                <a:latin typeface="+mn-lt"/>
                <a:cs typeface="+mn-cs"/>
              </a:rPr>
              <a:t>	or </a:t>
            </a:r>
            <a:r>
              <a:rPr lang="en-US" sz="2800" b="1" kern="0" dirty="0">
                <a:effectLst>
                  <a:outerShdw blurRad="38100" dist="38100" dir="2700000" algn="tl">
                    <a:srgbClr val="000000"/>
                  </a:outerShdw>
                </a:effectLst>
                <a:latin typeface="+mn-lt"/>
                <a:cs typeface="+mn-cs"/>
              </a:rPr>
              <a:t>with knowledge that the person’s conduct is </a:t>
            </a:r>
            <a:r>
              <a:rPr lang="en-US" sz="2800" b="1" kern="0" dirty="0" smtClean="0">
                <a:effectLst>
                  <a:outerShdw blurRad="38100" dist="38100" dir="2700000" algn="tl">
                    <a:srgbClr val="000000"/>
                  </a:outerShdw>
                </a:effectLst>
                <a:latin typeface="+mn-lt"/>
                <a:cs typeface="+mn-cs"/>
              </a:rPr>
              <a:t>	unlawful</a:t>
            </a:r>
            <a:r>
              <a:rPr lang="en-US" sz="2800" b="1" kern="0" dirty="0">
                <a:effectLst>
                  <a:outerShdw blurRad="38100" dist="38100" dir="2700000" algn="tl">
                    <a:srgbClr val="000000"/>
                  </a:outerShdw>
                </a:effectLst>
                <a:latin typeface="+mn-lt"/>
                <a:cs typeface="+mn-cs"/>
              </a:rPr>
              <a:t>.</a:t>
            </a:r>
          </a:p>
          <a:p>
            <a:pPr eaLnBrk="0" hangingPunct="0">
              <a:lnSpc>
                <a:spcPts val="2700"/>
              </a:lnSpc>
              <a:spcBef>
                <a:spcPct val="20000"/>
              </a:spcBef>
              <a:buClr>
                <a:schemeClr val="tx1"/>
              </a:buClr>
              <a:buSzPct val="80000"/>
              <a:defRPr/>
            </a:pPr>
            <a:endParaRPr lang="en-US" sz="2800" b="1" kern="0" dirty="0">
              <a:effectLst>
                <a:outerShdw blurRad="38100" dist="38100" dir="2700000" algn="tl">
                  <a:srgbClr val="000000"/>
                </a:outerShdw>
              </a:effectLst>
              <a:latin typeface="+mn-lt"/>
              <a:cs typeface="+mn-cs"/>
            </a:endParaRPr>
          </a:p>
          <a:p>
            <a:pPr marL="342900" indent="-342900" eaLnBrk="0" hangingPunct="0">
              <a:lnSpc>
                <a:spcPts val="2700"/>
              </a:lnSpc>
              <a:spcBef>
                <a:spcPct val="20000"/>
              </a:spcBef>
              <a:buClr>
                <a:schemeClr val="tx1"/>
              </a:buClr>
              <a:buSzPct val="80000"/>
              <a:buFont typeface="Wingdings" pitchFamily="2" charset="2"/>
              <a:buChar char="n"/>
              <a:defRPr/>
            </a:pPr>
            <a:endParaRPr lang="en-US" sz="2800" b="1" kern="0" dirty="0">
              <a:effectLst>
                <a:outerShdw blurRad="38100" dist="38100" dir="2700000" algn="tl">
                  <a:srgbClr val="000000"/>
                </a:outerShdw>
              </a:effectLst>
              <a:latin typeface="+mn-lt"/>
              <a:cs typeface="+mn-cs"/>
            </a:endParaRPr>
          </a:p>
        </p:txBody>
      </p:sp>
      <p:pic>
        <p:nvPicPr>
          <p:cNvPr id="4104" name="Picture 8" descr="http://parentsacrossamerica.org/wp-content/uploads/2011/03/alex-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5827395"/>
            <a:ext cx="8229600" cy="923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762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495300"/>
            <a:ext cx="6870700" cy="5981700"/>
          </a:xfrm>
        </p:spPr>
        <p:txBody>
          <a:bodyPr>
            <a:noAutofit/>
          </a:bodyPr>
          <a:lstStyle/>
          <a:p>
            <a:pPr marL="137160" indent="0">
              <a:lnSpc>
                <a:spcPts val="3200"/>
              </a:lnSpc>
              <a:buNone/>
              <a:defRPr/>
            </a:pPr>
            <a:endParaRPr lang="en-US" sz="3300" b="1" dirty="0" smtClean="0"/>
          </a:p>
          <a:p>
            <a:pPr>
              <a:lnSpc>
                <a:spcPts val="3200"/>
              </a:lnSpc>
              <a:buFont typeface="Wingdings" pitchFamily="-88" charset="2"/>
              <a:buChar char="n"/>
              <a:defRPr/>
            </a:pPr>
            <a:r>
              <a:rPr lang="en-US" sz="3300" b="1" dirty="0" smtClean="0"/>
              <a:t>This </a:t>
            </a:r>
            <a:r>
              <a:rPr lang="en-US" sz="3300" b="1" dirty="0"/>
              <a:t>due process protection provides that state laws are construed against the government when there is doubt as to whether the Legislature intended to criminalize the conduct at issue, ensuring there is fair notice concerning the line between legal and criminal behavior</a:t>
            </a:r>
            <a:r>
              <a:rPr lang="en-US" sz="3300" b="1" dirty="0" smtClean="0"/>
              <a:t>. </a:t>
            </a:r>
            <a:endParaRPr lang="en-US" sz="3300" b="1" dirty="0"/>
          </a:p>
          <a:p>
            <a:pPr>
              <a:lnSpc>
                <a:spcPts val="3200"/>
              </a:lnSpc>
              <a:buFont typeface="Wingdings" pitchFamily="-88" charset="2"/>
              <a:buChar char="n"/>
              <a:defRPr/>
            </a:pPr>
            <a:r>
              <a:rPr lang="en-US" sz="3300" b="1" dirty="0" smtClean="0"/>
              <a:t>Parallels conservative  emphasis on strict interpretation of Constitution.</a:t>
            </a:r>
          </a:p>
        </p:txBody>
      </p:sp>
      <p:sp>
        <p:nvSpPr>
          <p:cNvPr id="4" name="Title 1"/>
          <p:cNvSpPr txBox="1">
            <a:spLocks/>
          </p:cNvSpPr>
          <p:nvPr/>
        </p:nvSpPr>
        <p:spPr bwMode="auto">
          <a:xfrm>
            <a:off x="-76200" y="-304800"/>
            <a:ext cx="9144000" cy="1524000"/>
          </a:xfrm>
          <a:prstGeom prst="rect">
            <a:avLst/>
          </a:prstGeom>
          <a:noFill/>
          <a:ln w="9525">
            <a:noFill/>
            <a:miter lim="800000"/>
            <a:headEnd/>
            <a:tailEnd/>
          </a:ln>
          <a:effectLst/>
        </p:spPr>
        <p:txBody>
          <a:bodyPr anchor="ctr"/>
          <a:lstStyle/>
          <a:p>
            <a:pPr algn="ctr" eaLnBrk="0" hangingPunct="0">
              <a:defRPr/>
            </a:pPr>
            <a:r>
              <a:rPr lang="en-US" sz="3500" b="1" kern="0" dirty="0" smtClean="0">
                <a:solidFill>
                  <a:srgbClr val="FFFF00"/>
                </a:solidFill>
                <a:effectLst>
                  <a:outerShdw blurRad="38100" dist="38100" dir="2700000" algn="tl">
                    <a:srgbClr val="000000"/>
                  </a:outerShdw>
                </a:effectLst>
                <a:latin typeface="+mj-lt"/>
                <a:ea typeface="+mj-ea"/>
                <a:cs typeface="+mj-cs"/>
              </a:rPr>
              <a:t>Enact ALEC Rule of Lenity Model Bill</a:t>
            </a:r>
            <a:endParaRPr lang="en-US" sz="3500" b="1" kern="0" dirty="0">
              <a:solidFill>
                <a:srgbClr val="FFFF00"/>
              </a:solidFill>
              <a:effectLst>
                <a:outerShdw blurRad="38100" dist="38100" dir="2700000" algn="tl">
                  <a:srgbClr val="000000"/>
                </a:outerShdw>
              </a:effectLst>
              <a:latin typeface="+mj-lt"/>
              <a:ea typeface="+mj-ea"/>
              <a:cs typeface="+mj-cs"/>
            </a:endParaRPr>
          </a:p>
        </p:txBody>
      </p:sp>
      <p:pic>
        <p:nvPicPr>
          <p:cNvPr id="5122" name="Picture 2" descr="http://www.abstractappeal.com/wp/http:/www.abstractappeal.com/graphics/1DCA-1-300x2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990600"/>
            <a:ext cx="2133600" cy="5562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310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228600"/>
          </a:xfrm>
        </p:spPr>
        <p:txBody>
          <a:bodyPr>
            <a:normAutofit fontScale="90000"/>
          </a:bodyPr>
          <a:lstStyle/>
          <a:p>
            <a:r>
              <a:rPr lang="en-US" sz="3900" b="1" dirty="0" smtClean="0">
                <a:solidFill>
                  <a:srgbClr val="FFFF00"/>
                </a:solidFill>
              </a:rPr>
              <a:t>Institute Procedural Safeguards to Slow Growth in New Criminal Laws</a:t>
            </a:r>
            <a:endParaRPr lang="en-US" sz="3900" b="1" dirty="0">
              <a:solidFill>
                <a:srgbClr val="FFFF00"/>
              </a:solidFill>
            </a:endParaRPr>
          </a:p>
        </p:txBody>
      </p:sp>
      <p:sp>
        <p:nvSpPr>
          <p:cNvPr id="4" name="Content Placeholder 2"/>
          <p:cNvSpPr txBox="1">
            <a:spLocks/>
          </p:cNvSpPr>
          <p:nvPr/>
        </p:nvSpPr>
        <p:spPr bwMode="auto">
          <a:xfrm>
            <a:off x="152400" y="1295400"/>
            <a:ext cx="8839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0" hangingPunct="0">
              <a:lnSpc>
                <a:spcPts val="29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cs typeface="+mn-cs"/>
              </a:rPr>
              <a:t>Require </a:t>
            </a:r>
            <a:r>
              <a:rPr lang="en-US" sz="3000" b="1" kern="0" dirty="0">
                <a:effectLst>
                  <a:outerShdw blurRad="38100" dist="38100" dir="2700000" algn="tl">
                    <a:srgbClr val="000000"/>
                  </a:outerShdw>
                </a:effectLst>
                <a:latin typeface="+mn-lt"/>
                <a:cs typeface="+mn-cs"/>
              </a:rPr>
              <a:t>proposed legislation that creates or enhances an offense to expressly note this in its caption, include a comprehensive fiscal note on the costs to state government, local governments, and the private sector (industry and consumers</a:t>
            </a:r>
            <a:r>
              <a:rPr lang="en-US" sz="3000" b="1" kern="0" dirty="0" smtClean="0">
                <a:effectLst>
                  <a:outerShdw blurRad="38100" dist="38100" dir="2700000" algn="tl">
                    <a:srgbClr val="000000"/>
                  </a:outerShdw>
                </a:effectLst>
                <a:latin typeface="+mn-lt"/>
                <a:cs typeface="+mn-cs"/>
              </a:rPr>
              <a:t>).</a:t>
            </a:r>
            <a:endParaRPr lang="en-US" sz="3000" b="1" kern="0" dirty="0">
              <a:effectLst>
                <a:outerShdw blurRad="38100" dist="38100" dir="2700000" algn="tl">
                  <a:srgbClr val="000000"/>
                </a:outerShdw>
              </a:effectLst>
              <a:latin typeface="+mn-lt"/>
              <a:cs typeface="+mn-cs"/>
            </a:endParaRPr>
          </a:p>
          <a:p>
            <a:pPr marL="342900" lvl="0" indent="-342900" eaLnBrk="0" hangingPunct="0">
              <a:lnSpc>
                <a:spcPts val="29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cs typeface="+mn-cs"/>
              </a:rPr>
              <a:t>Require </a:t>
            </a:r>
            <a:r>
              <a:rPr lang="en-US" sz="3000" b="1" kern="0" dirty="0">
                <a:effectLst>
                  <a:outerShdw blurRad="38100" dist="38100" dir="2700000" algn="tl">
                    <a:srgbClr val="000000"/>
                  </a:outerShdw>
                </a:effectLst>
                <a:latin typeface="+mn-lt"/>
                <a:cs typeface="+mn-cs"/>
              </a:rPr>
              <a:t>approval of new offenses and sentencing enhancements by the legislative committees overseeing </a:t>
            </a:r>
            <a:r>
              <a:rPr lang="en-US" sz="3000" b="1" kern="0" dirty="0" smtClean="0">
                <a:effectLst>
                  <a:outerShdw blurRad="38100" dist="38100" dir="2700000" algn="tl">
                    <a:srgbClr val="000000"/>
                  </a:outerShdw>
                </a:effectLst>
                <a:latin typeface="+mn-lt"/>
                <a:cs typeface="+mn-cs"/>
              </a:rPr>
              <a:t>criminal </a:t>
            </a:r>
            <a:r>
              <a:rPr lang="en-US" sz="3000" b="1" kern="0" dirty="0">
                <a:effectLst>
                  <a:outerShdw blurRad="38100" dist="38100" dir="2700000" algn="tl">
                    <a:srgbClr val="000000"/>
                  </a:outerShdw>
                </a:effectLst>
                <a:latin typeface="+mn-lt"/>
                <a:cs typeface="+mn-cs"/>
              </a:rPr>
              <a:t>justice system.</a:t>
            </a:r>
          </a:p>
          <a:p>
            <a:pPr marL="342900" lvl="0" indent="-342900" eaLnBrk="0" hangingPunct="0">
              <a:lnSpc>
                <a:spcPts val="29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cs typeface="+mn-cs"/>
              </a:rPr>
              <a:t>Require </a:t>
            </a:r>
            <a:r>
              <a:rPr lang="en-US" sz="3000" b="1" kern="0" dirty="0">
                <a:effectLst>
                  <a:outerShdw blurRad="38100" dist="38100" dir="2700000" algn="tl">
                    <a:srgbClr val="000000"/>
                  </a:outerShdw>
                </a:effectLst>
                <a:latin typeface="+mn-lt"/>
                <a:cs typeface="+mn-cs"/>
              </a:rPr>
              <a:t>sunrise review of new proposals similar to the sunset process, which is done for certain measures such as those involving occupational licensing in states like </a:t>
            </a:r>
            <a:r>
              <a:rPr lang="en-US" sz="3000" b="1" kern="0" dirty="0" smtClean="0">
                <a:effectLst>
                  <a:outerShdw blurRad="38100" dist="38100" dir="2700000" algn="tl">
                    <a:srgbClr val="000000"/>
                  </a:outerShdw>
                </a:effectLst>
                <a:latin typeface="+mn-lt"/>
                <a:cs typeface="+mn-cs"/>
              </a:rPr>
              <a:t>Arizona and Oregon.</a:t>
            </a:r>
          </a:p>
          <a:p>
            <a:pPr marR="0" lvl="0" algn="l" defTabSz="914400" rtl="0" eaLnBrk="0" fontAlgn="base" latinLnBrk="0" hangingPunct="0">
              <a:lnSpc>
                <a:spcPts val="2900"/>
              </a:lnSpc>
              <a:spcBef>
                <a:spcPct val="20000"/>
              </a:spcBef>
              <a:spcAft>
                <a:spcPct val="0"/>
              </a:spcAft>
              <a:buClr>
                <a:schemeClr val="tx1"/>
              </a:buClr>
              <a:buSzPct val="80000"/>
              <a:tabLst/>
              <a:defRPr/>
            </a:pPr>
            <a: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r>
            <a:b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br>
            <a:endParaRPr kumimoji="0" lang="en-US" sz="29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xmlns="" val="341211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447800"/>
          </a:xfrm>
        </p:spPr>
        <p:txBody>
          <a:bodyPr>
            <a:noAutofit/>
          </a:bodyPr>
          <a:lstStyle/>
          <a:p>
            <a:pPr>
              <a:defRPr/>
            </a:pPr>
            <a:r>
              <a:rPr lang="en-US" sz="4300" b="1" dirty="0" smtClean="0">
                <a:solidFill>
                  <a:srgbClr val="FFFF00"/>
                </a:solidFill>
              </a:rPr>
              <a:t>Create Safe Harbor Statutes</a:t>
            </a:r>
            <a:endParaRPr lang="en-US" sz="4300" b="1" dirty="0">
              <a:solidFill>
                <a:srgbClr val="FFFF00"/>
              </a:solidFill>
            </a:endParaRPr>
          </a:p>
        </p:txBody>
      </p:sp>
      <p:sp>
        <p:nvSpPr>
          <p:cNvPr id="3" name="Content Placeholder 2"/>
          <p:cNvSpPr>
            <a:spLocks noGrp="1"/>
          </p:cNvSpPr>
          <p:nvPr>
            <p:ph idx="1"/>
          </p:nvPr>
        </p:nvSpPr>
        <p:spPr>
          <a:xfrm>
            <a:off x="228600" y="838200"/>
            <a:ext cx="8534400" cy="3267075"/>
          </a:xfrm>
        </p:spPr>
        <p:txBody>
          <a:bodyPr>
            <a:noAutofit/>
          </a:bodyPr>
          <a:lstStyle/>
          <a:p>
            <a:pPr>
              <a:lnSpc>
                <a:spcPts val="3500"/>
              </a:lnSpc>
              <a:buFont typeface="Wingdings" pitchFamily="-88" charset="2"/>
              <a:buChar char="n"/>
              <a:defRPr/>
            </a:pPr>
            <a:r>
              <a:rPr lang="en-US" sz="3300" b="1" dirty="0" smtClean="0"/>
              <a:t>These </a:t>
            </a:r>
            <a:r>
              <a:rPr lang="en-US" sz="3300" b="1" dirty="0"/>
              <a:t>statutes, such as Section 7.03 of the Texas Water </a:t>
            </a:r>
            <a:r>
              <a:rPr lang="en-US" sz="3300" b="1" dirty="0" smtClean="0"/>
              <a:t>Code, </a:t>
            </a:r>
            <a:r>
              <a:rPr lang="en-US" sz="3300" b="1" dirty="0"/>
              <a:t>can prevent local prosecutors and the Attorney General from bringing a prosecution when the same conduct is the subject of pending or resolved administrative proceeding before a state agency. </a:t>
            </a:r>
          </a:p>
        </p:txBody>
      </p:sp>
      <p:pic>
        <p:nvPicPr>
          <p:cNvPr id="6146" name="Picture 2" descr="http://farm3.static.flickr.com/2659/3677587046_50e6c733e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4114800"/>
            <a:ext cx="7772400" cy="2571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86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dirty="0" smtClean="0">
                <a:solidFill>
                  <a:srgbClr val="FFFF00"/>
                </a:solidFill>
              </a:rPr>
              <a:t>Introduction to the Texas Public Policy Foundation</a:t>
            </a:r>
            <a:endParaRPr lang="en-US" b="1" dirty="0">
              <a:solidFill>
                <a:srgbClr val="FFFF00"/>
              </a:solidFill>
            </a:endParaRPr>
          </a:p>
        </p:txBody>
      </p:sp>
      <p:sp>
        <p:nvSpPr>
          <p:cNvPr id="5" name="Content Placeholder 2"/>
          <p:cNvSpPr>
            <a:spLocks noGrp="1"/>
          </p:cNvSpPr>
          <p:nvPr>
            <p:ph idx="1"/>
          </p:nvPr>
        </p:nvSpPr>
        <p:spPr>
          <a:xfrm>
            <a:off x="0" y="1295400"/>
            <a:ext cx="6781800" cy="5029200"/>
          </a:xfrm>
        </p:spPr>
        <p:txBody>
          <a:bodyPr>
            <a:noAutofit/>
          </a:bodyPr>
          <a:lstStyle/>
          <a:p>
            <a:pPr>
              <a:lnSpc>
                <a:spcPts val="3600"/>
              </a:lnSpc>
              <a:buFont typeface="Wingdings" pitchFamily="-88" charset="2"/>
              <a:buChar char="n"/>
              <a:defRPr/>
            </a:pPr>
            <a:r>
              <a:rPr lang="en-US" sz="3400" b="1" dirty="0" smtClean="0"/>
              <a:t>TPPF Mission: Individual Responsibility, Free Enterprise, Limited Government, Private Property Rights</a:t>
            </a:r>
          </a:p>
          <a:p>
            <a:pPr>
              <a:lnSpc>
                <a:spcPts val="3600"/>
              </a:lnSpc>
              <a:buFont typeface="Wingdings" pitchFamily="-88" charset="2"/>
              <a:buChar char="n"/>
              <a:defRPr/>
            </a:pPr>
            <a:r>
              <a:rPr lang="en-US" sz="3400" b="1" dirty="0" smtClean="0"/>
              <a:t>We apply these foundational principles to criminal justice, bringing together stakeholders and working with policymakers and allies across the spectrum.</a:t>
            </a:r>
          </a:p>
        </p:txBody>
      </p:sp>
      <p:pic>
        <p:nvPicPr>
          <p:cNvPr id="48130" name="Picture 2"/>
          <p:cNvPicPr>
            <a:picLocks noChangeAspect="1" noChangeArrowheads="1"/>
          </p:cNvPicPr>
          <p:nvPr/>
        </p:nvPicPr>
        <p:blipFill>
          <a:blip r:embed="rId2" cstate="print"/>
          <a:srcRect/>
          <a:stretch>
            <a:fillRect/>
          </a:stretch>
        </p:blipFill>
        <p:spPr bwMode="auto">
          <a:xfrm>
            <a:off x="6705600" y="1371600"/>
            <a:ext cx="2238375" cy="5105400"/>
          </a:xfrm>
          <a:prstGeom prst="rect">
            <a:avLst/>
          </a:prstGeom>
          <a:noFill/>
          <a:ln w="9525">
            <a:noFill/>
            <a:miter lim="800000"/>
            <a:headEnd/>
            <a:tailEnd/>
          </a:ln>
        </p:spPr>
      </p:pic>
    </p:spTree>
    <p:extLst>
      <p:ext uri="{BB962C8B-B14F-4D97-AF65-F5344CB8AC3E}">
        <p14:creationId xmlns:p14="http://schemas.microsoft.com/office/powerpoint/2010/main" xmlns="" val="361139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3198"/>
            <a:ext cx="8915400" cy="1249998"/>
          </a:xfrm>
        </p:spPr>
        <p:txBody>
          <a:bodyPr>
            <a:normAutofit/>
          </a:bodyPr>
          <a:lstStyle/>
          <a:p>
            <a:r>
              <a:rPr lang="en-US" sz="3600" b="1" dirty="0" smtClean="0">
                <a:solidFill>
                  <a:srgbClr val="FFFF00"/>
                </a:solidFill>
              </a:rPr>
              <a:t>Demand Prosecutorial Transparency</a:t>
            </a:r>
            <a:endParaRPr lang="en-US" sz="3600" b="1" dirty="0">
              <a:solidFill>
                <a:srgbClr val="FFFF00"/>
              </a:solidFill>
            </a:endParaRPr>
          </a:p>
        </p:txBody>
      </p:sp>
      <p:sp>
        <p:nvSpPr>
          <p:cNvPr id="3" name="Content Placeholder 2"/>
          <p:cNvSpPr>
            <a:spLocks noGrp="1"/>
          </p:cNvSpPr>
          <p:nvPr>
            <p:ph idx="1"/>
          </p:nvPr>
        </p:nvSpPr>
        <p:spPr>
          <a:xfrm>
            <a:off x="76200" y="990600"/>
            <a:ext cx="6705600" cy="4724400"/>
          </a:xfrm>
        </p:spPr>
        <p:txBody>
          <a:bodyPr>
            <a:noAutofit/>
          </a:bodyPr>
          <a:lstStyle/>
          <a:p>
            <a:pPr>
              <a:lnSpc>
                <a:spcPts val="3300"/>
              </a:lnSpc>
            </a:pPr>
            <a:r>
              <a:rPr lang="en-US" sz="3200" b="1" dirty="0" smtClean="0"/>
              <a:t>Statutes </a:t>
            </a:r>
            <a:r>
              <a:rPr lang="en-US" sz="3200" b="1" dirty="0"/>
              <a:t>should require that attorney generals, as well as local prosecutors whose offices receive state funds, submit reports similar to other agencies accounting for the time and money spent on various types of </a:t>
            </a:r>
            <a:r>
              <a:rPr lang="en-US" sz="3200" b="1" dirty="0" smtClean="0"/>
              <a:t>cases, separating </a:t>
            </a:r>
            <a:r>
              <a:rPr lang="en-US" sz="3200" b="1" dirty="0"/>
              <a:t>expenses on criminal cases involving crimes in the Penal Code versus those involving regulatory offense that do not directly implicate public safety.</a:t>
            </a:r>
          </a:p>
        </p:txBody>
      </p:sp>
      <p:pic>
        <p:nvPicPr>
          <p:cNvPr id="7170" name="Picture 2" descr="http://gov.rosenet.org/photos/1/closeloo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990600"/>
            <a:ext cx="2133600" cy="556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529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752600"/>
          </a:xfrm>
        </p:spPr>
        <p:txBody>
          <a:bodyPr/>
          <a:lstStyle/>
          <a:p>
            <a:r>
              <a:rPr lang="en-US" b="1" dirty="0" smtClean="0">
                <a:solidFill>
                  <a:srgbClr val="FFFF00"/>
                </a:solidFill>
              </a:rPr>
              <a:t>Deter Prosecutorial Misconduct</a:t>
            </a:r>
            <a:endParaRPr lang="en-US" b="1" dirty="0">
              <a:solidFill>
                <a:srgbClr val="FFFF00"/>
              </a:solidFill>
            </a:endParaRPr>
          </a:p>
        </p:txBody>
      </p:sp>
      <p:sp>
        <p:nvSpPr>
          <p:cNvPr id="3" name="Content Placeholder 2"/>
          <p:cNvSpPr>
            <a:spLocks noGrp="1"/>
          </p:cNvSpPr>
          <p:nvPr>
            <p:ph idx="1"/>
          </p:nvPr>
        </p:nvSpPr>
        <p:spPr>
          <a:xfrm>
            <a:off x="-45720" y="990600"/>
            <a:ext cx="7086600" cy="4800600"/>
          </a:xfrm>
        </p:spPr>
        <p:txBody>
          <a:bodyPr>
            <a:noAutofit/>
          </a:bodyPr>
          <a:lstStyle/>
          <a:p>
            <a:pPr>
              <a:lnSpc>
                <a:spcPts val="3300"/>
              </a:lnSpc>
            </a:pPr>
            <a:r>
              <a:rPr lang="en-US" sz="3250" b="1" dirty="0" smtClean="0"/>
              <a:t>Remove </a:t>
            </a:r>
            <a:r>
              <a:rPr lang="en-US" sz="3250" b="1" dirty="0"/>
              <a:t>fiscal incentives to bring criminal cases. Arrangements in some states that allow a division within the office of the Attorney General or prosecutor to keep the “winnings” from settlements or fines in cases should be </a:t>
            </a:r>
            <a:r>
              <a:rPr lang="en-US" sz="3250" b="1" dirty="0" smtClean="0"/>
              <a:t>repealed.</a:t>
            </a:r>
            <a:endParaRPr lang="en-US" sz="3250" b="1" dirty="0"/>
          </a:p>
          <a:p>
            <a:pPr>
              <a:lnSpc>
                <a:spcPts val="3300"/>
              </a:lnSpc>
            </a:pPr>
            <a:r>
              <a:rPr lang="en-US" sz="3250" b="1" dirty="0" smtClean="0"/>
              <a:t>Review </a:t>
            </a:r>
            <a:r>
              <a:rPr lang="en-US" sz="3250" b="1" dirty="0"/>
              <a:t>state bar rules and processes relating to prosecutorial misconduct to ensure there are sufficiently strong statutes and actual </a:t>
            </a:r>
            <a:r>
              <a:rPr lang="en-US" sz="3250" b="1" dirty="0" smtClean="0"/>
              <a:t>enforcement occurs.</a:t>
            </a:r>
            <a:endParaRPr lang="en-US" sz="3250" b="1" dirty="0"/>
          </a:p>
          <a:p>
            <a:pPr>
              <a:lnSpc>
                <a:spcPts val="3300"/>
              </a:lnSpc>
            </a:pPr>
            <a:endParaRPr lang="en-US" sz="3250" b="1" dirty="0"/>
          </a:p>
        </p:txBody>
      </p:sp>
      <p:pic>
        <p:nvPicPr>
          <p:cNvPr id="8194" name="Picture 2" descr="http://www.all-security-system.com/upload/1010/image/SGA_handcuff-jpg-254x3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05650" y="1143000"/>
            <a:ext cx="188595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2005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752600"/>
          </a:xfrm>
        </p:spPr>
        <p:txBody>
          <a:bodyPr/>
          <a:lstStyle/>
          <a:p>
            <a:r>
              <a:rPr lang="en-US" dirty="0" smtClean="0">
                <a:solidFill>
                  <a:srgbClr val="FFFF00"/>
                </a:solidFill>
              </a:rPr>
              <a:t>Strengthen Informal Processes</a:t>
            </a:r>
            <a:endParaRPr lang="en-US" b="1" dirty="0">
              <a:solidFill>
                <a:srgbClr val="FFFF00"/>
              </a:solidFill>
            </a:endParaRPr>
          </a:p>
        </p:txBody>
      </p:sp>
      <p:sp>
        <p:nvSpPr>
          <p:cNvPr id="3" name="Content Placeholder 2"/>
          <p:cNvSpPr>
            <a:spLocks noGrp="1"/>
          </p:cNvSpPr>
          <p:nvPr>
            <p:ph idx="1"/>
          </p:nvPr>
        </p:nvSpPr>
        <p:spPr>
          <a:xfrm>
            <a:off x="-45720" y="914400"/>
            <a:ext cx="9113520" cy="4876800"/>
          </a:xfrm>
        </p:spPr>
        <p:txBody>
          <a:bodyPr>
            <a:noAutofit/>
          </a:bodyPr>
          <a:lstStyle/>
          <a:p>
            <a:pPr lvl="0">
              <a:lnSpc>
                <a:spcPts val="3400"/>
              </a:lnSpc>
            </a:pPr>
            <a:r>
              <a:rPr lang="en-US" sz="3200" b="1" dirty="0"/>
              <a:t>Expand the availability of informal processes for expeditious case resolution such as mediation and create a presumption for the use of such processes in appropriate cases.</a:t>
            </a:r>
            <a:endParaRPr lang="en-US" sz="3200" dirty="0"/>
          </a:p>
          <a:p>
            <a:pPr>
              <a:lnSpc>
                <a:spcPts val="3400"/>
              </a:lnSpc>
            </a:pPr>
            <a:r>
              <a:rPr lang="en-US" sz="3200" b="1" dirty="0" smtClean="0"/>
              <a:t>Mediation is confidential, not an admission of wrongdoing,  and resolution must be restorative not punitive.  Options are restitution and/or community service. </a:t>
            </a:r>
            <a:endParaRPr lang="en-US" sz="3200" b="1" dirty="0"/>
          </a:p>
        </p:txBody>
      </p:sp>
      <p:pic>
        <p:nvPicPr>
          <p:cNvPr id="7" name="Picture 2" descr="http://images01.trafficz.com/image.php?FilePath=banner/business/criminal_justice.jpg&amp;Width=728"/>
          <p:cNvPicPr>
            <a:picLocks noChangeAspect="1" noChangeArrowheads="1"/>
          </p:cNvPicPr>
          <p:nvPr/>
        </p:nvPicPr>
        <p:blipFill>
          <a:blip r:embed="rId2" cstate="print"/>
          <a:srcRect/>
          <a:stretch>
            <a:fillRect/>
          </a:stretch>
        </p:blipFill>
        <p:spPr bwMode="auto">
          <a:xfrm>
            <a:off x="304800" y="4651572"/>
            <a:ext cx="8610600" cy="1977828"/>
          </a:xfrm>
          <a:prstGeom prst="rect">
            <a:avLst/>
          </a:prstGeom>
          <a:noFill/>
          <a:ln w="9525">
            <a:noFill/>
            <a:miter lim="800000"/>
            <a:headEnd/>
            <a:tailEnd/>
          </a:ln>
        </p:spPr>
      </p:pic>
    </p:spTree>
    <p:extLst>
      <p:ext uri="{BB962C8B-B14F-4D97-AF65-F5344CB8AC3E}">
        <p14:creationId xmlns:p14="http://schemas.microsoft.com/office/powerpoint/2010/main" xmlns="" val="3144419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524000"/>
          </a:xfrm>
        </p:spPr>
        <p:txBody>
          <a:bodyPr>
            <a:normAutofit/>
          </a:bodyPr>
          <a:lstStyle/>
          <a:p>
            <a:r>
              <a:rPr lang="en-US" sz="3700" dirty="0" smtClean="0">
                <a:solidFill>
                  <a:srgbClr val="FFFF00"/>
                </a:solidFill>
              </a:rPr>
              <a:t>Suppressing Unnecessary Arresting</a:t>
            </a:r>
            <a:endParaRPr lang="en-US" sz="3700" b="1" dirty="0">
              <a:solidFill>
                <a:srgbClr val="FFFF00"/>
              </a:solidFill>
            </a:endParaRPr>
          </a:p>
        </p:txBody>
      </p:sp>
      <p:sp>
        <p:nvSpPr>
          <p:cNvPr id="3" name="Content Placeholder 2"/>
          <p:cNvSpPr>
            <a:spLocks noGrp="1"/>
          </p:cNvSpPr>
          <p:nvPr>
            <p:ph idx="1"/>
          </p:nvPr>
        </p:nvSpPr>
        <p:spPr>
          <a:xfrm>
            <a:off x="-45720" y="762000"/>
            <a:ext cx="9113520" cy="5029200"/>
          </a:xfrm>
        </p:spPr>
        <p:txBody>
          <a:bodyPr>
            <a:noAutofit/>
          </a:bodyPr>
          <a:lstStyle/>
          <a:p>
            <a:pPr lvl="0">
              <a:lnSpc>
                <a:spcPts val="3200"/>
              </a:lnSpc>
            </a:pPr>
            <a:r>
              <a:rPr lang="en-US" sz="3050" b="1" dirty="0" smtClean="0"/>
              <a:t>Prohibit </a:t>
            </a:r>
            <a:r>
              <a:rPr lang="en-US" sz="3050" b="1" dirty="0"/>
              <a:t>arrest for regulatory misdemeanors unless the charged individual fails to respond to a </a:t>
            </a:r>
            <a:r>
              <a:rPr lang="en-US" sz="3050" b="1" dirty="0" smtClean="0"/>
              <a:t>summons or emergency danger to humans. </a:t>
            </a:r>
          </a:p>
          <a:p>
            <a:pPr lvl="0">
              <a:lnSpc>
                <a:spcPts val="3200"/>
              </a:lnSpc>
            </a:pPr>
            <a:r>
              <a:rPr lang="en-US" sz="3050" b="1" dirty="0" smtClean="0"/>
              <a:t>Being </a:t>
            </a:r>
            <a:r>
              <a:rPr lang="en-US" sz="3050" b="1" dirty="0"/>
              <a:t>arrested can create a permanent record, compromise an individual’s ability to defend themselves, and be used in cases to gather personal information and effects when a court might not have found sufficient basis for a search </a:t>
            </a:r>
            <a:r>
              <a:rPr lang="en-US" sz="3050" b="1" dirty="0" smtClean="0"/>
              <a:t>warrant.</a:t>
            </a:r>
            <a:endParaRPr lang="en-US" sz="3050" b="1" dirty="0"/>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CLALoDASIAAhEBAxEB/8QAGwAAAQUBAQAAAAAAAAAAAAAABgECAwQFAAf/xAA6EAACAQMDAgQEBgACCwEAAAABAgMABBEFEiExQRMiUWEGMnGBFCNCUpGxocEVFiQlM0NicqLR8OH/xAAZAQADAQEBAAAAAAAAAAAAAAAAAgMEAQX/xAAiEQACAgICAgIDAAAAAAAAAAAAAQIRAyESMSJBMlEEE2H/2gAMAwEAAhEDEQA/APE6djikPIpRyKBRBSEU5uK7rxigBuMimk4FSNFJs3bTiotpPaizomcmnpXLG3pTvDYdP6oA4da40mG6VyqScUAO603GK5UYmlaN1ODQA01x6U4Queld4MnoaAsZ2rj0qTwJP2mlFvMxwsbGgLI14XjrSgdzTWR0faQQ3pViSCWOMM6HB70WFEDUoGBXAcVx9KDh3U0jU7oKaOTmg6cOKbkU4+1JtHrQA8UmccCr97YCAHDFiD1qtBCXbiuPRxbH2tpLcuABRHp/w9uQErU+h2qAKTwTxRbZW5xtK7R06VGUzTGGgYudIRIyFXjpQrc2jW1yYj0zlT6ivU7mzJBX/GhTXdNJXIUb15U+tdhLZzJDWgfigB4xU4sweD1p1om1vOcdj7Vq/l+A20j61poxNtMwzZLuxwaiFsoY8HhwOlaEoIxnHHNUg5aX9XzjODXGdTI0t8PwBjJqV4lTHide1NlchiVJHJqa2gaXLHJAFB1sjTaV8iZNWY7OaQZ2YH8Vp6fZEgZ+UnPStKSBY4+OSRxTJCOQPtbR2ylrg5J6Co5La9nWMxxiKJ1JUlgCR/lV5LczTPJLk7emegqCa9t4GzMRJsPkx+oHOR9j/dcdHUypZaO0uopFIAdvmk5J+1FS6Kk1u4CjI4x2ArF0jWnFwxt7Ce4Yn5YRg49M4P8AVESatqw+X4WvtuB1c5+vyVmmnJ6NuJxjHYIa78OTWAM9urND39RQ/tI5r0W9+KHtl8O50W6gyOVmO4H/AMVoR1aTTbsmazja2lPVDyrfT0pouS0xJqL6Mdj2ricDFKVIPIOab1OKoTOHrmkzXN7V2KACy8g8SLJUHjOaxo08Kb0BNE0kThCDNE2Bk5zWbBbWk120V9cyQRYBEkSK3PodxFdklROEt6NrRlDYU+XPcdDRTZCRGG59ygZB9qCNGvVglMTh2RW8rgglh616Bp0V1LEskOn3TJjIYx4B+5NY2nZ6MJRcSyUDdRnI9KytUsfFQ4XBxW+yFIgZLYxDqPFmiXHty1YV58Q2MLNE8kOVPaZW/qipfQspJAPqtosE4mYlEPDfWopLoptEUJKkdTzmtXV9TsL6NommgQPnccMR/gKzDdxzWOy1t441jQJ4ij5m9fbitMJOtmTJBN2jNMrNjxcopPGBS2kBmnVUyWL8Kqkk1MJZFh8NpowuCOduTS292+4QQ+GsLSfMi4Y9vm6gY7U/JiKI6KwO9g6sCCeCK2La0dbXxjE4iZtu7acZHUZ7mqLXiXECxJDDGI+FYR4f6FgQSOT60pvbm5aKG6uUCQR+FEJGO1V5OB2+v+ddv+C1fs2VkjjXCA59CMf3WVrN6wieMSbWAxuz8uat2Wowadp90Jlt7s3G1RB4jjw8ZO/KkDrgYPPP8jmu36X06CG0jto0UDajFixxySx5P+Q4ocgUFZZ1C4tJ7dEguhlcDaEb78n6VJbgapNGBbCR0QIFRMDGe4Hf3rI0yykvrxIYhgseWI4A9a9N0SwgsYRHCmPVu59zWecq0a8UORn22k3yqFUJCP2+If6AqU6Jds5Jmh6ccn/1RIsYK8mqk6qgJDEVLbNDpKgQ1Kz1GAFd07RjvHISv8UOX1tnlgN3rjBr0JrkRzhXBPcY71ma/bQXUZkZdrkeUjqKeLok4JnnMyFT3qJT19a0J087KcZBxVCVdr8d+1XXRmE70ldml2N6GugGUhmYs+xW5zgH/wDaqGSYCUIgAcbXyMkj+asruQsuME966VBtPLDPeqNEE6MOUy78bmC5xjNbenaSt5Asi3EuO6hjxVF4MsSclVGTxV3RZzE4BJEbnBwcVDJaVo14Gm6Zv6d8J6dcR5llkaQdgxratvhDSlB224kGONxJxTNLCoUWLyAnnnvRXZgNFycMetQTbNUoxXQG6h8KaeCT4AB/avAFBPxLoQtF8aFMKDyBXsl4nlOUAB6nvQT8TRqbdw3IPH2p06YjipI8wSPLDAq9aIfEiz+7iuiTbMVYdDU1qdssfpu6fetCRhZPbxvtBweetXVhbI6/anWY8iZ5+takUQbjOc9qeiTZiyWp6Yyfes+7snJyoO7+6MUgXaMgY70+3sY5pw+3yL7daWfirKY7nKkVvhnS2tLcPIAJpOWPp7UW2dvhRuOTVOBVVgOvNbNujbBgVj7ds9NeKpDJMoOF8tZlxKpyOhrYnG1Tn+KHNRkWN8jjmmoRsz7uXDAk9D09KjuyHXCnJIyAfSsvVromZADyxq7JMBCDjqMV2hbBHVE8K9bHHc/Ws6QGRs4rU1gb7nOKrRwluMVaPRlm9kMMGeozVoKAOlPOI0461FhzzmnomwpuIfzN0B3Ke1VJjIinK4H0rRkiktHV05jOM1OqxXQUDGc4NUokmDk7ERsR1Y/SptLG+OZeRgjA9KvazpuJGIKYVS3JxxVPR0KTMnbHJqGVaNGB+QT6fMUKN29fcf8A2KOdMHiwrNgDI6jvXndg5S4jUkbWPHt2I/mj7QA6WwQNlOuD2NZo9m+XRbvtpXk4+lAfxOfI7HsKOtQ+TngetAXxSSbZ9p4xTMRPQFXA2mOQd+tRwttlXIyQ5z/NWZV3RkDstUFfDZIz5/WtEHoyZFTs2bVyFIHABNWUmbcPP9qzopdpb3Y9akhZ5ZUjiyXY4AFPZHjYQacJbyUxqDtHzNRHJbC1tcgAfpFdoWnJa2ygjJIyx9TVrU2VvDHYHpWWc+TPQw4+ESCytSxDN3NajHwfLngCo7MZVB6UuoOI1Ynr70qKvsp6hdqeAQMjOPpQprF2MNzUeqamBekA/KPWhvUb555PDQ5PenSJTaQsbm4vQTkqprTupGIwv2FVNKt/DUseSamum2gnpigVdGVcYedmYjC8VELhN22NC3uKgYtO55wuTV1BHbQ9AXPAAq8ejJN7K5becYwByaZ4nuf4p8oKjb+putN2e9dOBdbXaskaMxwODUxtwzeLbuCc9M1mzoNxdcxvnO3HFJbXrxOQ+VOe/emslRYvUlLt4u8ccDruqPTV2zuw9SPrVlriG5kG6J2OCTtbBqOyQLd46DANTyfEvg+aLtum2SEkDofvR5pJ/wBmjK5Hl796DIVDwRuOq8mjfTVRLaIM2PIODWWPZvl0dqcmYcbgDXn/AMSswgfnAo51IO2dgXp1NA3xBbmVkgQlppmxk0/sVLxBlX/LPqRWQXIdh6NRBd6Pf2kZLQMyno6jIrCvYmiuCvTIyM1WLM+SLLLSg5wB1ov+D9PAiF5PgPJ8uf0r6/U0BlyM4Za9Z0UIIoRHt2hF259MUuR6G/HgnKzYV/ywLeSJj3BNY+qzXUW3xUjKkjGDyOa2Ba207FjbxlyPMxHJrI1rTrcBTHuDAg4DnHWom1GppcmSMgioviOXw7ct2xT9NGIwTVX4lybR+4xTE5HlF3cu9zIAxJLHmn2sBDByM571q6dpaXLMehyTnFXrbTsSPGuTIvOOxpr9EeL7IoeI+mMVl6pOQuwN5ia1rjbCGVlKkUNXEm+YuecnCiuwWxMjpUIjeEMkbmPQVbghxG00xy3YelMtoPLvflif4p90+1dtXMrKrkvIT2p2D7VyjAxS8UHQvuYo5RvDgE+lULiAOuw4JzVwXo2n8qE+XPIpEuMruSKAsRnPPFMS2jAuUmtWGX3DoAeoq3oZd7yeVyedoAPau1DdIwcsMnrgf1T9FjKNL2zgipZOjRgfmgl0qMvIIs8Ac0bW4QQDfjI44oM0hxFfE5BKnkGiU3XOARisy7N7VokvbiKK2eWVljQcbmPevNtXvJZL5LoRP+GUnzd/rj0ow1OKe4YAzk/tjRcmqp0eWOIlgGuJvIq9Qg7k01gkvRJo2pwXtosakyHH/LXNDfx9pMaJHNCuJDk4xg49CKLdEs49FjW3iUi3Jxknox71gfGlyPHij6kP3rq7CdOLTPMgTmj34M1lXgW3kYeLCMY/cvY0I6pa+DMHXhX7ehqC1kkt5lmhO10OQaq48kZITcJHuUX5lqDHKys3JIArF1SGeMq7XLlQRwVHNRfC2speWiZPmXhhnpWtrEAuBCuOGBY4NZ+tG5ST2ivaXiLEFOBjrmo9WmE1qwB4xVfTwuecA5x0qxeorRNiupnGjA0OPZbyMf0kjNT6U/8AvYnr+W1UIrv8PFKgPJkNS6JMfxM8x/SgH8mmRnbE1+L8TcLH0JyMjihRbV452WUYZaLFnWbUlLHIAJrF12eP8XujGBjB5p4OmTyK42QBgsZJ4qk5LyZJFRSTs564FKm44O01Yzk5FMyvrTWI/U32FM8v/wAaACRoNU/ahHsajaHUjwIQCPRhV/8A0Y24hL2QA+tQnTpUkKteufpTUTsoSQXvLSQMx/7ulXdDBxcLKhR/KVyeuM024sGQHddyHNV/wk0ZDpcnHbNLKNqimOfGVmndXeybx7eTbJjzIeM0z/WZox5t2feh+/u3VsSOHPqOtUjMrHJkIP8A1DNQ4fZr/d9Bra/FsRb8w4WtRPiy1ZceKoFANvNxj8lx7jBp7tF1a1PP7SDRxBZGHzfE1o0bBXU5HQ0Ja5fC7u1cNnbyTWUXtAOY5FP3pjTRldsUZAzyTQopA8jZNeDx4W9B0zWSpx1BrXU7l5rMkwHYDpmngSyb2XdJ1N9OuVljbynh19RXo1prq3tohSRCMde4ryvAxU1tdTWbboXxn9J5FcnDkdx5eGg/tNz3bbXIXdyAea2LyCNLUMuQ2QTk9a830vXJbS+M8oLo/wA6g1u6l8WxS2rJbI25hjzdqnwaZdZk0ZtxMvjy4PVjirNlKEsnYHl2/qhxriVycDk1Ot3OIBGAoHqTTqLIuaNOC58LxpAcsRtFYt3K88xJ5qTx2EWwEZ7mokDnhRye+KdR2TlKzolPtUjeK/BOFFOS3mJ+YCpfwnXe7H6U5OyuQqDHzH0pdkh52j+Km2QQAEjn3NQ/i/RWxQGwhTVLuMYnhLgdwKeuqW8p8x2t71bP/DFZd/BEckoM01E7snupBOAUcMPY1SuMsuCzccYrPZjHJhCR96tRSM8fnOaLO0UpYEBPPPvVWVMdKvzqAelUpDxS0MmQHKjg805LmRepP2NMamUtFEywbt8fM33qJ55GxlulRGkrh2y7HcyFcZppGTUUVTrXUK2IOvNI3Jpx6031rpwTgck0oJPyr/NNQAsc1ZUDigCII5ON2KlSAZ5OfrTv1VLH1rpw6KNQxwoqYLg5xxXRAZNSsAF4oOWKCuM4796iuLlI84xTJCdg571mSktLgmgEh5Zp3z0FTiEY60kAHHFWR0FA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LALoDASIAAhEBAxEB/8QAGwAAAQUBAQAAAAAAAAAAAAAABgECAwQFAAf/xAA6EAACAQMDAgQEBgACCwEAAAABAgMABBEFEiExQRMiUWEGMnGBFCNCUpGxocEVFiQlM0NicqLR8OH/xAAZAQADAQEBAAAAAAAAAAAAAAAAAgMEAQX/xAAiEQACAgICAgIDAAAAAAAAAAAAAQIRAyESMSJBMlEEE2H/2gAMAwEAAhEDEQA/APE6djikPIpRyKBRBSEU5uK7rxigBuMimk4FSNFJs3bTiotpPaizomcmnpXLG3pTvDYdP6oA4da40mG6VyqScUAO603GK5UYmlaN1ODQA01x6U4Queld4MnoaAsZ2rj0qTwJP2mlFvMxwsbGgLI14XjrSgdzTWR0faQQ3pViSCWOMM6HB70WFEDUoGBXAcVx9KDh3U0jU7oKaOTmg6cOKbkU4+1JtHrQA8UmccCr97YCAHDFiD1qtBCXbiuPRxbH2tpLcuABRHp/w9uQErU+h2qAKTwTxRbZW5xtK7R06VGUzTGGgYudIRIyFXjpQrc2jW1yYj0zlT6ivU7mzJBX/GhTXdNJXIUb15U+tdhLZzJDWgfigB4xU4sweD1p1om1vOcdj7Vq/l+A20j61poxNtMwzZLuxwaiFsoY8HhwOlaEoIxnHHNUg5aX9XzjODXGdTI0t8PwBjJqV4lTHide1NlchiVJHJqa2gaXLHJAFB1sjTaV8iZNWY7OaQZ2YH8Vp6fZEgZ+UnPStKSBY4+OSRxTJCOQPtbR2ylrg5J6Co5La9nWMxxiKJ1JUlgCR/lV5LczTPJLk7emegqCa9t4GzMRJsPkx+oHOR9j/dcdHUypZaO0uopFIAdvmk5J+1FS6Kk1u4CjI4x2ArF0jWnFwxt7Ce4Yn5YRg49M4P8AVESatqw+X4WvtuB1c5+vyVmmnJ6NuJxjHYIa78OTWAM9urND39RQ/tI5r0W9+KHtl8O50W6gyOVmO4H/AMVoR1aTTbsmazja2lPVDyrfT0pouS0xJqL6Mdj2ricDFKVIPIOab1OKoTOHrmkzXN7V2KACy8g8SLJUHjOaxo08Kb0BNE0kThCDNE2Bk5zWbBbWk120V9cyQRYBEkSK3PodxFdklROEt6NrRlDYU+XPcdDRTZCRGG59ygZB9qCNGvVglMTh2RW8rgglh616Bp0V1LEskOn3TJjIYx4B+5NY2nZ6MJRcSyUDdRnI9KytUsfFQ4XBxW+yFIgZLYxDqPFmiXHty1YV58Q2MLNE8kOVPaZW/qipfQspJAPqtosE4mYlEPDfWopLoptEUJKkdTzmtXV9TsL6NommgQPnccMR/gKzDdxzWOy1t441jQJ4ij5m9fbitMJOtmTJBN2jNMrNjxcopPGBS2kBmnVUyWL8Kqkk1MJZFh8NpowuCOduTS292+4QQ+GsLSfMi4Y9vm6gY7U/JiKI6KwO9g6sCCeCK2La0dbXxjE4iZtu7acZHUZ7mqLXiXECxJDDGI+FYR4f6FgQSOT60pvbm5aKG6uUCQR+FEJGO1V5OB2+v+ddv+C1fs2VkjjXCA59CMf3WVrN6wieMSbWAxuz8uat2Wowadp90Jlt7s3G1RB4jjw8ZO/KkDrgYPPP8jmu36X06CG0jto0UDajFixxySx5P+Q4ocgUFZZ1C4tJ7dEguhlcDaEb78n6VJbgapNGBbCR0QIFRMDGe4Hf3rI0yykvrxIYhgseWI4A9a9N0SwgsYRHCmPVu59zWecq0a8UORn22k3yqFUJCP2+If6AqU6Jds5Jmh6ccn/1RIsYK8mqk6qgJDEVLbNDpKgQ1Kz1GAFd07RjvHISv8UOX1tnlgN3rjBr0JrkRzhXBPcY71ma/bQXUZkZdrkeUjqKeLok4JnnMyFT3qJT19a0J087KcZBxVCVdr8d+1XXRmE70ldml2N6GugGUhmYs+xW5zgH/wDaqGSYCUIgAcbXyMkj+asruQsuME966VBtPLDPeqNEE6MOUy78bmC5xjNbenaSt5Asi3EuO6hjxVF4MsSclVGTxV3RZzE4BJEbnBwcVDJaVo14Gm6Zv6d8J6dcR5llkaQdgxratvhDSlB224kGONxJxTNLCoUWLyAnnnvRXZgNFycMetQTbNUoxXQG6h8KaeCT4AB/avAFBPxLoQtF8aFMKDyBXsl4nlOUAB6nvQT8TRqbdw3IPH2p06YjipI8wSPLDAq9aIfEiz+7iuiTbMVYdDU1qdssfpu6fetCRhZPbxvtBweetXVhbI6/anWY8iZ5+takUQbjOc9qeiTZiyWp6Yyfes+7snJyoO7+6MUgXaMgY70+3sY5pw+3yL7daWfirKY7nKkVvhnS2tLcPIAJpOWPp7UW2dvhRuOTVOBVVgOvNbNujbBgVj7ds9NeKpDJMoOF8tZlxKpyOhrYnG1Tn+KHNRkWN8jjmmoRsz7uXDAk9D09KjuyHXCnJIyAfSsvVromZADyxq7JMBCDjqMV2hbBHVE8K9bHHc/Ws6QGRs4rU1gb7nOKrRwluMVaPRlm9kMMGeozVoKAOlPOI0461FhzzmnomwpuIfzN0B3Ke1VJjIinK4H0rRkiktHV05jOM1OqxXQUDGc4NUokmDk7ERsR1Y/SptLG+OZeRgjA9KvazpuJGIKYVS3JxxVPR0KTMnbHJqGVaNGB+QT6fMUKN29fcf8A2KOdMHiwrNgDI6jvXndg5S4jUkbWPHt2I/mj7QA6WwQNlOuD2NZo9m+XRbvtpXk4+lAfxOfI7HsKOtQ+TngetAXxSSbZ9p4xTMRPQFXA2mOQd+tRwttlXIyQ5z/NWZV3RkDstUFfDZIz5/WtEHoyZFTs2bVyFIHABNWUmbcPP9qzopdpb3Y9akhZ5ZUjiyXY4AFPZHjYQacJbyUxqDtHzNRHJbC1tcgAfpFdoWnJa2ygjJIyx9TVrU2VvDHYHpWWc+TPQw4+ESCytSxDN3NajHwfLngCo7MZVB6UuoOI1Ynr70qKvsp6hdqeAQMjOPpQprF2MNzUeqamBekA/KPWhvUb555PDQ5PenSJTaQsbm4vQTkqprTupGIwv2FVNKt/DUseSamum2gnpigVdGVcYedmYjC8VELhN22NC3uKgYtO55wuTV1BHbQ9AXPAAq8ejJN7K5becYwByaZ4nuf4p8oKjb+putN2e9dOBdbXaskaMxwODUxtwzeLbuCc9M1mzoNxdcxvnO3HFJbXrxOQ+VOe/emslRYvUlLt4u8ccDruqPTV2zuw9SPrVlriG5kG6J2OCTtbBqOyQLd46DANTyfEvg+aLtum2SEkDofvR5pJ/wBmjK5Hl796DIVDwRuOq8mjfTVRLaIM2PIODWWPZvl0dqcmYcbgDXn/AMSswgfnAo51IO2dgXp1NA3xBbmVkgQlppmxk0/sVLxBlX/LPqRWQXIdh6NRBd6Pf2kZLQMyno6jIrCvYmiuCvTIyM1WLM+SLLLSg5wB1ov+D9PAiF5PgPJ8uf0r6/U0BlyM4Za9Z0UIIoRHt2hF259MUuR6G/HgnKzYV/ywLeSJj3BNY+qzXUW3xUjKkjGDyOa2Ba207FjbxlyPMxHJrI1rTrcBTHuDAg4DnHWom1GppcmSMgioviOXw7ct2xT9NGIwTVX4lybR+4xTE5HlF3cu9zIAxJLHmn2sBDByM571q6dpaXLMehyTnFXrbTsSPGuTIvOOxpr9EeL7IoeI+mMVl6pOQuwN5ia1rjbCGVlKkUNXEm+YuecnCiuwWxMjpUIjeEMkbmPQVbghxG00xy3YelMtoPLvflif4p90+1dtXMrKrkvIT2p2D7VyjAxS8UHQvuYo5RvDgE+lULiAOuw4JzVwXo2n8qE+XPIpEuMruSKAsRnPPFMS2jAuUmtWGX3DoAeoq3oZd7yeVyedoAPau1DdIwcsMnrgf1T9FjKNL2zgipZOjRgfmgl0qMvIIs8Ac0bW4QQDfjI44oM0hxFfE5BKnkGiU3XOARisy7N7VokvbiKK2eWVljQcbmPevNtXvJZL5LoRP+GUnzd/rj0ow1OKe4YAzk/tjRcmqp0eWOIlgGuJvIq9Qg7k01gkvRJo2pwXtosakyHH/LXNDfx9pMaJHNCuJDk4xg49CKLdEs49FjW3iUi3Jxknox71gfGlyPHij6kP3rq7CdOLTPMgTmj34M1lXgW3kYeLCMY/cvY0I6pa+DMHXhX7ehqC1kkt5lmhO10OQaq48kZITcJHuUX5lqDHKys3JIArF1SGeMq7XLlQRwVHNRfC2speWiZPmXhhnpWtrEAuBCuOGBY4NZ+tG5ST2ivaXiLEFOBjrmo9WmE1qwB4xVfTwuecA5x0qxeorRNiupnGjA0OPZbyMf0kjNT6U/8AvYnr+W1UIrv8PFKgPJkNS6JMfxM8x/SgH8mmRnbE1+L8TcLH0JyMjihRbV452WUYZaLFnWbUlLHIAJrF12eP8XujGBjB5p4OmTyK42QBgsZJ4qk5LyZJFRSTs564FKm44O01Yzk5FMyvrTWI/U32FM8v/wAaACRoNU/ahHsajaHUjwIQCPRhV/8A0Y24hL2QA+tQnTpUkKteufpTUTsoSQXvLSQMx/7ulXdDBxcLKhR/KVyeuM024sGQHddyHNV/wk0ZDpcnHbNLKNqimOfGVmndXeybx7eTbJjzIeM0z/WZox5t2feh+/u3VsSOHPqOtUjMrHJkIP8A1DNQ4fZr/d9Bra/FsRb8w4WtRPiy1ZceKoFANvNxj8lx7jBp7tF1a1PP7SDRxBZGHzfE1o0bBXU5HQ0Ja5fC7u1cNnbyTWUXtAOY5FP3pjTRldsUZAzyTQopA8jZNeDx4W9B0zWSpx1BrXU7l5rMkwHYDpmngSyb2XdJ1N9OuVljbynh19RXo1prq3tohSRCMde4ryvAxU1tdTWbboXxn9J5FcnDkdx5eGg/tNz3bbXIXdyAea2LyCNLUMuQ2QTk9a830vXJbS+M8oLo/wA6g1u6l8WxS2rJbI25hjzdqnwaZdZk0ZtxMvjy4PVjirNlKEsnYHl2/qhxriVycDk1Ot3OIBGAoHqTTqLIuaNOC58LxpAcsRtFYt3K88xJ5qTx2EWwEZ7mokDnhRye+KdR2TlKzolPtUjeK/BOFFOS3mJ+YCpfwnXe7H6U5OyuQqDHzH0pdkh52j+Km2QQAEjn3NQ/i/RWxQGwhTVLuMYnhLgdwKeuqW8p8x2t71bP/DFZd/BEckoM01E7snupBOAUcMPY1SuMsuCzccYrPZjHJhCR96tRSM8fnOaLO0UpYEBPPPvVWVMdKvzqAelUpDxS0MmQHKjg805LmRepP2NMamUtFEywbt8fM33qJ55GxlulRGkrh2y7HcyFcZppGTUUVTrXUK2IOvNI3Jpx6031rpwTgck0oJPyr/NNQAsc1ZUDigCII5ON2KlSAZ5OfrTv1VLH1rpw6KNQxwoqYLg5xxXRAZNSsAF4oOWKCuM4796iuLlI84xTJCdg571mSktLgmgEh5Zp3z0FTiEY60kAHHFWR0FA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data:image/jpg;base64,/9j/4AAQSkZJRgABAQAAAQABAAD/2wBDAAkGBwgHBgkIBwgKCgkLDRYPDQwMDRsUFRAWIB0iIiAdHx8kKDQsJCYxJx8fLT0tMTU3Ojo6Iys/RD84QzQ5Ojf/2wBDAQoKCg0MDRoPDxo3JR8lNzc3Nzc3Nzc3Nzc3Nzc3Nzc3Nzc3Nzc3Nzc3Nzc3Nzc3Nzc3Nzc3Nzc3Nzc3Nzc3Nzf/wAARCACLALoDASIAAhEBAxEB/8QAGwAAAQUBAQAAAAAAAAAAAAAABgECAwQFAAf/xAA6EAACAQMDAgQEBgACCwEAAAABAgMABBEFEiExQRMiUWEGMnGBFCNCUpGxocEVFiQlM0NicqLR8OH/xAAZAQADAQEBAAAAAAAAAAAAAAAAAgMEAQX/xAAiEQACAgICAgIDAAAAAAAAAAAAAQIRAyESMSJBMlEEE2H/2gAMAwEAAhEDEQA/APE6djikPIpRyKBRBSEU5uK7rxigBuMimk4FSNFJs3bTiotpPaizomcmnpXLG3pTvDYdP6oA4da40mG6VyqScUAO603GK5UYmlaN1ODQA01x6U4Queld4MnoaAsZ2rj0qTwJP2mlFvMxwsbGgLI14XjrSgdzTWR0faQQ3pViSCWOMM6HB70WFEDUoGBXAcVx9KDh3U0jU7oKaOTmg6cOKbkU4+1JtHrQA8UmccCr97YCAHDFiD1qtBCXbiuPRxbH2tpLcuABRHp/w9uQErU+h2qAKTwTxRbZW5xtK7R06VGUzTGGgYudIRIyFXjpQrc2jW1yYj0zlT6ivU7mzJBX/GhTXdNJXIUb15U+tdhLZzJDWgfigB4xU4sweD1p1om1vOcdj7Vq/l+A20j61poxNtMwzZLuxwaiFsoY8HhwOlaEoIxnHHNUg5aX9XzjODXGdTI0t8PwBjJqV4lTHide1NlchiVJHJqa2gaXLHJAFB1sjTaV8iZNWY7OaQZ2YH8Vp6fZEgZ+UnPStKSBY4+OSRxTJCOQPtbR2ylrg5J6Co5La9nWMxxiKJ1JUlgCR/lV5LczTPJLk7emegqCa9t4GzMRJsPkx+oHOR9j/dcdHUypZaO0uopFIAdvmk5J+1FS6Kk1u4CjI4x2ArF0jWnFwxt7Ce4Yn5YRg49M4P8AVESatqw+X4WvtuB1c5+vyVmmnJ6NuJxjHYIa78OTWAM9urND39RQ/tI5r0W9+KHtl8O50W6gyOVmO4H/AMVoR1aTTbsmazja2lPVDyrfT0pouS0xJqL6Mdj2ricDFKVIPIOab1OKoTOHrmkzXN7V2KACy8g8SLJUHjOaxo08Kb0BNE0kThCDNE2Bk5zWbBbWk120V9cyQRYBEkSK3PodxFdklROEt6NrRlDYU+XPcdDRTZCRGG59ygZB9qCNGvVglMTh2RW8rgglh616Bp0V1LEskOn3TJjIYx4B+5NY2nZ6MJRcSyUDdRnI9KytUsfFQ4XBxW+yFIgZLYxDqPFmiXHty1YV58Q2MLNE8kOVPaZW/qipfQspJAPqtosE4mYlEPDfWopLoptEUJKkdTzmtXV9TsL6NommgQPnccMR/gKzDdxzWOy1t441jQJ4ij5m9fbitMJOtmTJBN2jNMrNjxcopPGBS2kBmnVUyWL8Kqkk1MJZFh8NpowuCOduTS292+4QQ+GsLSfMi4Y9vm6gY7U/JiKI6KwO9g6sCCeCK2La0dbXxjE4iZtu7acZHUZ7mqLXiXECxJDDGI+FYR4f6FgQSOT60pvbm5aKG6uUCQR+FEJGO1V5OB2+v+ddv+C1fs2VkjjXCA59CMf3WVrN6wieMSbWAxuz8uat2Wowadp90Jlt7s3G1RB4jjw8ZO/KkDrgYPPP8jmu36X06CG0jto0UDajFixxySx5P+Q4ocgUFZZ1C4tJ7dEguhlcDaEb78n6VJbgapNGBbCR0QIFRMDGe4Hf3rI0yykvrxIYhgseWI4A9a9N0SwgsYRHCmPVu59zWecq0a8UORn22k3yqFUJCP2+If6AqU6Jds5Jmh6ccn/1RIsYK8mqk6qgJDEVLbNDpKgQ1Kz1GAFd07RjvHISv8UOX1tnlgN3rjBr0JrkRzhXBPcY71ma/bQXUZkZdrkeUjqKeLok4JnnMyFT3qJT19a0J087KcZBxVCVdr8d+1XXRmE70ldml2N6GugGUhmYs+xW5zgH/wDaqGSYCUIgAcbXyMkj+asruQsuME966VBtPLDPeqNEE6MOUy78bmC5xjNbenaSt5Asi3EuO6hjxVF4MsSclVGTxV3RZzE4BJEbnBwcVDJaVo14Gm6Zv6d8J6dcR5llkaQdgxratvhDSlB224kGONxJxTNLCoUWLyAnnnvRXZgNFycMetQTbNUoxXQG6h8KaeCT4AB/avAFBPxLoQtF8aFMKDyBXsl4nlOUAB6nvQT8TRqbdw3IPH2p06YjipI8wSPLDAq9aIfEiz+7iuiTbMVYdDU1qdssfpu6fetCRhZPbxvtBweetXVhbI6/anWY8iZ5+takUQbjOc9qeiTZiyWp6Yyfes+7snJyoO7+6MUgXaMgY70+3sY5pw+3yL7daWfirKY7nKkVvhnS2tLcPIAJpOWPp7UW2dvhRuOTVOBVVgOvNbNujbBgVj7ds9NeKpDJMoOF8tZlxKpyOhrYnG1Tn+KHNRkWN8jjmmoRsz7uXDAk9D09KjuyHXCnJIyAfSsvVromZADyxq7JMBCDjqMV2hbBHVE8K9bHHc/Ws6QGRs4rU1gb7nOKrRwluMVaPRlm9kMMGeozVoKAOlPOI0461FhzzmnomwpuIfzN0B3Ke1VJjIinK4H0rRkiktHV05jOM1OqxXQUDGc4NUokmDk7ERsR1Y/SptLG+OZeRgjA9KvazpuJGIKYVS3JxxVPR0KTMnbHJqGVaNGB+QT6fMUKN29fcf8A2KOdMHiwrNgDI6jvXndg5S4jUkbWPHt2I/mj7QA6WwQNlOuD2NZo9m+XRbvtpXk4+lAfxOfI7HsKOtQ+TngetAXxSSbZ9p4xTMRPQFXA2mOQd+tRwttlXIyQ5z/NWZV3RkDstUFfDZIz5/WtEHoyZFTs2bVyFIHABNWUmbcPP9qzopdpb3Y9akhZ5ZUjiyXY4AFPZHjYQacJbyUxqDtHzNRHJbC1tcgAfpFdoWnJa2ygjJIyx9TVrU2VvDHYHpWWc+TPQw4+ESCytSxDN3NajHwfLngCo7MZVB6UuoOI1Ynr70qKvsp6hdqeAQMjOPpQprF2MNzUeqamBekA/KPWhvUb555PDQ5PenSJTaQsbm4vQTkqprTupGIwv2FVNKt/DUseSamum2gnpigVdGVcYedmYjC8VELhN22NC3uKgYtO55wuTV1BHbQ9AXPAAq8ejJN7K5becYwByaZ4nuf4p8oKjb+putN2e9dOBdbXaskaMxwODUxtwzeLbuCc9M1mzoNxdcxvnO3HFJbXrxOQ+VOe/emslRYvUlLt4u8ccDruqPTV2zuw9SPrVlriG5kG6J2OCTtbBqOyQLd46DANTyfEvg+aLtum2SEkDofvR5pJ/wBmjK5Hl796DIVDwRuOq8mjfTVRLaIM2PIODWWPZvl0dqcmYcbgDXn/AMSswgfnAo51IO2dgXp1NA3xBbmVkgQlppmxk0/sVLxBlX/LPqRWQXIdh6NRBd6Pf2kZLQMyno6jIrCvYmiuCvTIyM1WLM+SLLLSg5wB1ov+D9PAiF5PgPJ8uf0r6/U0BlyM4Za9Z0UIIoRHt2hF259MUuR6G/HgnKzYV/ywLeSJj3BNY+qzXUW3xUjKkjGDyOa2Ba207FjbxlyPMxHJrI1rTrcBTHuDAg4DnHWom1GppcmSMgioviOXw7ct2xT9NGIwTVX4lybR+4xTE5HlF3cu9zIAxJLHmn2sBDByM571q6dpaXLMehyTnFXrbTsSPGuTIvOOxpr9EeL7IoeI+mMVl6pOQuwN5ia1rjbCGVlKkUNXEm+YuecnCiuwWxMjpUIjeEMkbmPQVbghxG00xy3YelMtoPLvflif4p90+1dtXMrKrkvIT2p2D7VyjAxS8UHQvuYo5RvDgE+lULiAOuw4JzVwXo2n8qE+XPIpEuMruSKAsRnPPFMS2jAuUmtWGX3DoAeoq3oZd7yeVyedoAPau1DdIwcsMnrgf1T9FjKNL2zgipZOjRgfmgl0qMvIIs8Ac0bW4QQDfjI44oM0hxFfE5BKnkGiU3XOARisy7N7VokvbiKK2eWVljQcbmPevNtXvJZL5LoRP+GUnzd/rj0ow1OKe4YAzk/tjRcmqp0eWOIlgGuJvIq9Qg7k01gkvRJo2pwXtosakyHH/LXNDfx9pMaJHNCuJDk4xg49CKLdEs49FjW3iUi3Jxknox71gfGlyPHij6kP3rq7CdOLTPMgTmj34M1lXgW3kYeLCMY/cvY0I6pa+DMHXhX7ehqC1kkt5lmhO10OQaq48kZITcJHuUX5lqDHKys3JIArF1SGeMq7XLlQRwVHNRfC2speWiZPmXhhnpWtrEAuBCuOGBY4NZ+tG5ST2ivaXiLEFOBjrmo9WmE1qwB4xVfTwuecA5x0qxeorRNiupnGjA0OPZbyMf0kjNT6U/8AvYnr+W1UIrv8PFKgPJkNS6JMfxM8x/SgH8mmRnbE1+L8TcLH0JyMjihRbV452WUYZaLFnWbUlLHIAJrF12eP8XujGBjB5p4OmTyK42QBgsZJ4qk5LyZJFRSTs564FKm44O01Yzk5FMyvrTWI/U32FM8v/wAaACRoNU/ahHsajaHUjwIQCPRhV/8A0Y24hL2QA+tQnTpUkKteufpTUTsoSQXvLSQMx/7ulXdDBxcLKhR/KVyeuM024sGQHddyHNV/wk0ZDpcnHbNLKNqimOfGVmndXeybx7eTbJjzIeM0z/WZox5t2feh+/u3VsSOHPqOtUjMrHJkIP8A1DNQ4fZr/d9Bra/FsRb8w4WtRPiy1ZceKoFANvNxj8lx7jBp7tF1a1PP7SDRxBZGHzfE1o0bBXU5HQ0Ja5fC7u1cNnbyTWUXtAOY5FP3pjTRldsUZAzyTQopA8jZNeDx4W9B0zWSpx1BrXU7l5rMkwHYDpmngSyb2XdJ1N9OuVljbynh19RXo1prq3tohSRCMde4ryvAxU1tdTWbboXxn9J5FcnDkdx5eGg/tNz3bbXIXdyAea2LyCNLUMuQ2QTk9a830vXJbS+M8oLo/wA6g1u6l8WxS2rJbI25hjzdqnwaZdZk0ZtxMvjy4PVjirNlKEsnYHl2/qhxriVycDk1Ot3OIBGAoHqTTqLIuaNOC58LxpAcsRtFYt3K88xJ5qTx2EWwEZ7mokDnhRye+KdR2TlKzolPtUjeK/BOFFOS3mJ+YCpfwnXe7H6U5OyuQqDHzH0pdkh52j+Km2QQAEjn3NQ/i/RWxQGwhTVLuMYnhLgdwKeuqW8p8x2t71bP/DFZd/BEckoM01E7snupBOAUcMPY1SuMsuCzccYrPZjHJhCR96tRSM8fnOaLO0UpYEBPPPvVWVMdKvzqAelUpDxS0MmQHKjg805LmRepP2NMamUtFEywbt8fM33qJ55GxlulRGkrh2y7HcyFcZppGTUUVTrXUK2IOvNI3Jpx6031rpwTgck0oJPyr/NNQAsc1ZUDigCII5ON2KlSAZ5OfrTv1VLH1rpw6KNQxwoqYLg5xxXRAZNSsAF4oOWKCuM4796iuLlI84xTJCdg571mSktLgmgEh5Zp3z0FTiEY60kAHHFWR0FA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0" name="Picture 8" descr="http://criminalrecordsindia.com/wp-content/uploads/2011/05/arrest-record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75" y="4648200"/>
            <a:ext cx="8531225"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497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600" b="1" dirty="0" smtClean="0">
                <a:solidFill>
                  <a:srgbClr val="FFFF00"/>
                </a:solidFill>
              </a:rPr>
              <a:t>Taking the Next Steps to Turn Ideas into Action</a:t>
            </a:r>
            <a:endParaRPr lang="en-US" sz="4600" b="1" dirty="0">
              <a:solidFill>
                <a:srgbClr val="FFFF00"/>
              </a:solidFill>
            </a:endParaRPr>
          </a:p>
        </p:txBody>
      </p:sp>
      <p:pic>
        <p:nvPicPr>
          <p:cNvPr id="30723" name="Picture 2" descr="http://www.rhul.ac.uk/personnel/staffdevelopment/Images/new_image_071205.JPG"/>
          <p:cNvPicPr>
            <a:picLocks noChangeAspect="1" noChangeArrowheads="1"/>
          </p:cNvPicPr>
          <p:nvPr/>
        </p:nvPicPr>
        <p:blipFill>
          <a:blip r:embed="rId2" cstate="print"/>
          <a:srcRect/>
          <a:stretch>
            <a:fillRect/>
          </a:stretch>
        </p:blipFill>
        <p:spPr bwMode="auto">
          <a:xfrm>
            <a:off x="1524000" y="1771650"/>
            <a:ext cx="6324600" cy="4705350"/>
          </a:xfrm>
          <a:prstGeom prst="rect">
            <a:avLst/>
          </a:prstGeom>
          <a:noFill/>
          <a:ln w="9525">
            <a:noFill/>
            <a:miter lim="800000"/>
            <a:headEnd/>
            <a:tailEnd/>
          </a:ln>
        </p:spPr>
      </p:pic>
    </p:spTree>
    <p:extLst>
      <p:ext uri="{BB962C8B-B14F-4D97-AF65-F5344CB8AC3E}">
        <p14:creationId xmlns:p14="http://schemas.microsoft.com/office/powerpoint/2010/main" xmlns="" val="3222804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838200"/>
            <a:ext cx="8382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0" hangingPunct="0">
              <a:lnSpc>
                <a:spcPts val="3200"/>
              </a:lnSpc>
              <a:spcBef>
                <a:spcPct val="20000"/>
              </a:spcBef>
              <a:buClr>
                <a:schemeClr val="tx1"/>
              </a:buClr>
              <a:buSzPct val="80000"/>
              <a:buFont typeface="Wingdings" pitchFamily="-88" charset="2"/>
              <a:buChar char="n"/>
              <a:defRPr/>
            </a:pPr>
            <a:r>
              <a:rPr lang="en-US" sz="3100" b="1" kern="0" dirty="0" smtClean="0">
                <a:effectLst>
                  <a:outerShdw blurRad="38100" dist="38100" dir="2700000" algn="tl">
                    <a:srgbClr val="000000"/>
                  </a:outerShdw>
                </a:effectLst>
                <a:latin typeface="+mn-lt"/>
              </a:rPr>
              <a:t>TPPF and Right on Crime partners with State Policy Network member think tanks, which exist in all 50 states.</a:t>
            </a:r>
          </a:p>
          <a:p>
            <a:pPr marL="342900" indent="-342900" eaLnBrk="0" hangingPunct="0">
              <a:lnSpc>
                <a:spcPts val="3200"/>
              </a:lnSpc>
              <a:spcBef>
                <a:spcPct val="20000"/>
              </a:spcBef>
              <a:buClr>
                <a:schemeClr val="tx1"/>
              </a:buClr>
              <a:buSzPct val="80000"/>
              <a:buFont typeface="Wingdings" pitchFamily="-88" charset="2"/>
              <a:buChar char="n"/>
              <a:defRPr/>
            </a:pPr>
            <a:r>
              <a:rPr lang="en-US" sz="3100" b="1" kern="0" noProof="0" dirty="0" smtClean="0">
                <a:effectLst>
                  <a:outerShdw blurRad="38100" dist="38100" dir="2700000" algn="tl">
                    <a:srgbClr val="000000"/>
                  </a:outerShdw>
                </a:effectLst>
                <a:latin typeface="+mn-lt"/>
                <a:cs typeface="+mn-cs"/>
              </a:rPr>
              <a:t>Continued efforts through ALEC and outreach to NCSL, state business groups.</a:t>
            </a:r>
          </a:p>
          <a:p>
            <a:pPr marL="342900" indent="-342900" eaLnBrk="0" hangingPunct="0">
              <a:lnSpc>
                <a:spcPts val="3200"/>
              </a:lnSpc>
              <a:spcBef>
                <a:spcPct val="20000"/>
              </a:spcBef>
              <a:buClr>
                <a:schemeClr val="tx1"/>
              </a:buClr>
              <a:buSzPct val="80000"/>
              <a:buFont typeface="Wingdings" pitchFamily="-88" charset="2"/>
              <a:buChar char="n"/>
              <a:defRPr/>
            </a:pPr>
            <a:r>
              <a:rPr lang="en-US" sz="3100" b="1" kern="0" noProof="0" dirty="0" smtClean="0">
                <a:effectLst>
                  <a:outerShdw blurRad="38100" dist="38100" dir="2700000" algn="tl">
                    <a:srgbClr val="000000"/>
                  </a:outerShdw>
                </a:effectLst>
                <a:latin typeface="+mn-lt"/>
                <a:cs typeface="+mn-cs"/>
              </a:rPr>
              <a:t>Conduct additional research, issue papers, and identify specific cases to spotlight in discussing the issue with lawmakers and media.</a:t>
            </a:r>
            <a:endParaRPr kumimoji="0" lang="en-US" sz="31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endParaRPr>
          </a:p>
          <a:p>
            <a:pPr marL="342900" marR="0" lvl="0" indent="-342900" algn="l" defTabSz="914400" rtl="0" eaLnBrk="0" fontAlgn="base" latinLnBrk="0" hangingPunct="0">
              <a:lnSpc>
                <a:spcPts val="3200"/>
              </a:lnSpc>
              <a:spcBef>
                <a:spcPct val="20000"/>
              </a:spcBef>
              <a:spcAft>
                <a:spcPct val="0"/>
              </a:spcAft>
              <a:buClr>
                <a:schemeClr val="hlink"/>
              </a:buClr>
              <a:buSzPct val="80000"/>
              <a:tabLst/>
              <a:defRPr/>
            </a:pPr>
            <a:r>
              <a:rPr kumimoji="0" lang="en-US" sz="31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a:r>
            <a:br>
              <a:rPr kumimoji="0" lang="en-US" sz="31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br>
            <a:endParaRPr kumimoji="0" lang="en-US" sz="31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cs typeface="+mn-cs"/>
            </a:endParaRPr>
          </a:p>
        </p:txBody>
      </p:sp>
      <p:sp>
        <p:nvSpPr>
          <p:cNvPr id="7" name="Title 1"/>
          <p:cNvSpPr>
            <a:spLocks noGrp="1"/>
          </p:cNvSpPr>
          <p:nvPr>
            <p:ph type="title"/>
          </p:nvPr>
        </p:nvSpPr>
        <p:spPr>
          <a:xfrm>
            <a:off x="0" y="-152400"/>
            <a:ext cx="9144000" cy="1143000"/>
          </a:xfrm>
        </p:spPr>
        <p:txBody>
          <a:bodyPr>
            <a:normAutofit/>
          </a:bodyPr>
          <a:lstStyle/>
          <a:p>
            <a:pPr>
              <a:defRPr/>
            </a:pPr>
            <a:r>
              <a:rPr lang="en-US" sz="3650" b="1" dirty="0" smtClean="0">
                <a:solidFill>
                  <a:srgbClr val="FFFF00"/>
                </a:solidFill>
              </a:rPr>
              <a:t>What We Can Do to Advance Reforms</a:t>
            </a:r>
            <a:endParaRPr lang="en-US" sz="3650" b="1" dirty="0">
              <a:solidFill>
                <a:srgbClr val="FFFF00"/>
              </a:solidFill>
            </a:endParaRPr>
          </a:p>
        </p:txBody>
      </p:sp>
      <p:pic>
        <p:nvPicPr>
          <p:cNvPr id="9218" name="Picture 2" descr="http://domesticfuel.com/wp-content/uploads/2011/06/lobbyi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4876800"/>
            <a:ext cx="8077200" cy="1862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168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b="1" dirty="0" smtClean="0">
                <a:solidFill>
                  <a:srgbClr val="FFFF00"/>
                </a:solidFill>
              </a:rPr>
              <a:t>The TPPF Portfolio</a:t>
            </a:r>
            <a:endParaRPr lang="en-US" b="1" dirty="0">
              <a:solidFill>
                <a:srgbClr val="FFFF00"/>
              </a:solidFill>
            </a:endParaRPr>
          </a:p>
        </p:txBody>
      </p:sp>
      <p:sp>
        <p:nvSpPr>
          <p:cNvPr id="5" name="Content Placeholder 2"/>
          <p:cNvSpPr>
            <a:spLocks noGrp="1"/>
          </p:cNvSpPr>
          <p:nvPr>
            <p:ph idx="1"/>
          </p:nvPr>
        </p:nvSpPr>
        <p:spPr>
          <a:xfrm>
            <a:off x="0" y="1123950"/>
            <a:ext cx="6781800" cy="5200650"/>
          </a:xfrm>
        </p:spPr>
        <p:txBody>
          <a:bodyPr>
            <a:noAutofit/>
          </a:bodyPr>
          <a:lstStyle/>
          <a:p>
            <a:pPr>
              <a:lnSpc>
                <a:spcPts val="3600"/>
              </a:lnSpc>
              <a:buFont typeface="Wingdings" pitchFamily="-88" charset="2"/>
              <a:buChar char="n"/>
              <a:defRPr/>
            </a:pPr>
            <a:r>
              <a:rPr lang="en-US" sz="3400" b="1" dirty="0" smtClean="0"/>
              <a:t>Fiscal and tax restraint</a:t>
            </a:r>
          </a:p>
          <a:p>
            <a:pPr>
              <a:lnSpc>
                <a:spcPts val="3600"/>
              </a:lnSpc>
              <a:buFont typeface="Wingdings" pitchFamily="-88" charset="2"/>
              <a:buChar char="n"/>
              <a:defRPr/>
            </a:pPr>
            <a:r>
              <a:rPr lang="en-US" sz="3400" b="1" dirty="0" smtClean="0"/>
              <a:t>Civil justice reform (worked to enact loser pays in 2011)</a:t>
            </a:r>
          </a:p>
          <a:p>
            <a:pPr>
              <a:lnSpc>
                <a:spcPts val="3600"/>
              </a:lnSpc>
              <a:buFont typeface="Wingdings" pitchFamily="-88" charset="2"/>
              <a:buChar char="n"/>
              <a:defRPr/>
            </a:pPr>
            <a:r>
              <a:rPr lang="en-US" sz="3400" b="1" dirty="0" smtClean="0"/>
              <a:t>Center for Tenth Amendment Studies</a:t>
            </a:r>
          </a:p>
          <a:p>
            <a:pPr>
              <a:lnSpc>
                <a:spcPts val="3600"/>
              </a:lnSpc>
              <a:buFont typeface="Wingdings" pitchFamily="-88" charset="2"/>
              <a:buChar char="n"/>
              <a:defRPr/>
            </a:pPr>
            <a:r>
              <a:rPr lang="en-US" sz="3400" b="1" dirty="0" smtClean="0"/>
              <a:t>Deregulation of (over)regulated industries like insurance and utilities.</a:t>
            </a:r>
          </a:p>
          <a:p>
            <a:pPr>
              <a:lnSpc>
                <a:spcPts val="3600"/>
              </a:lnSpc>
              <a:buFont typeface="Wingdings" pitchFamily="-88" charset="2"/>
              <a:buChar char="n"/>
              <a:defRPr/>
            </a:pPr>
            <a:r>
              <a:rPr lang="en-US" sz="3400" b="1" dirty="0" smtClean="0"/>
              <a:t>Center for Effective Justice launched in March 2005, Right on Crime in Dec. 2010</a:t>
            </a:r>
          </a:p>
          <a:p>
            <a:pPr>
              <a:lnSpc>
                <a:spcPts val="3600"/>
              </a:lnSpc>
              <a:buFont typeface="Wingdings" pitchFamily="-88" charset="2"/>
              <a:buChar char="n"/>
              <a:defRPr/>
            </a:pPr>
            <a:endParaRPr lang="en-US" sz="3400" b="1" dirty="0" smtClean="0"/>
          </a:p>
        </p:txBody>
      </p:sp>
      <p:pic>
        <p:nvPicPr>
          <p:cNvPr id="1026" name="Picture 2" descr="http://t0.gstatic.com/images?q=tbn:ANd9GcT6SuhpBbnT3_rvKP0F8GB6w7qp9_KVaqAtquhDlVbUDmOzWy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1123950"/>
            <a:ext cx="2047875" cy="5429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618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90600"/>
          </a:xfrm>
        </p:spPr>
        <p:txBody>
          <a:bodyPr>
            <a:normAutofit/>
          </a:bodyPr>
          <a:lstStyle/>
          <a:p>
            <a:pPr>
              <a:defRPr/>
            </a:pPr>
            <a:r>
              <a:rPr lang="en-US" sz="3900" b="1" dirty="0" smtClean="0">
                <a:solidFill>
                  <a:srgbClr val="FFFF00"/>
                </a:solidFill>
              </a:rPr>
              <a:t>Right on Crime Enters the Field</a:t>
            </a:r>
            <a:endParaRPr lang="en-US" sz="3900" b="1" dirty="0">
              <a:solidFill>
                <a:srgbClr val="FFFF00"/>
              </a:solidFill>
            </a:endParaRPr>
          </a:p>
        </p:txBody>
      </p:sp>
      <p:sp>
        <p:nvSpPr>
          <p:cNvPr id="3" name="Content Placeholder 2"/>
          <p:cNvSpPr>
            <a:spLocks noGrp="1"/>
          </p:cNvSpPr>
          <p:nvPr>
            <p:ph idx="1"/>
          </p:nvPr>
        </p:nvSpPr>
        <p:spPr>
          <a:xfrm>
            <a:off x="0" y="838200"/>
            <a:ext cx="6838950" cy="5410200"/>
          </a:xfrm>
        </p:spPr>
        <p:txBody>
          <a:bodyPr>
            <a:noAutofit/>
          </a:bodyPr>
          <a:lstStyle/>
          <a:p>
            <a:pPr>
              <a:lnSpc>
                <a:spcPts val="3200"/>
              </a:lnSpc>
              <a:buFont typeface="Wingdings" pitchFamily="-88" charset="2"/>
              <a:buChar char="n"/>
              <a:defRPr/>
            </a:pPr>
            <a:r>
              <a:rPr lang="en-US" sz="3000" b="1" dirty="0" smtClean="0"/>
              <a:t>Former Governor Jeb Bush, Speaker Newt Gingrich, Former Drug Czar Bill Bennett, Former A.G. Ed Meese, Grover Norquist, and Other Conservative Leaders Endorse Right on Crime Statement of Principles</a:t>
            </a:r>
          </a:p>
          <a:p>
            <a:pPr>
              <a:lnSpc>
                <a:spcPts val="3200"/>
              </a:lnSpc>
              <a:buFont typeface="Wingdings" pitchFamily="-88" charset="2"/>
              <a:buChar char="n"/>
              <a:defRPr/>
            </a:pPr>
            <a:r>
              <a:rPr lang="en-US" sz="3000" b="1" dirty="0" smtClean="0"/>
              <a:t>Statement Supports Reining in Growth of Non-Traditional Criminal Laws, Cost-Effective Alternatives for Nonviolent Offenders, Emphasis on Restitution and Treatment, and Performance Measures.</a:t>
            </a:r>
            <a:endParaRPr lang="en-US" sz="3000" b="1" dirty="0"/>
          </a:p>
        </p:txBody>
      </p:sp>
      <p:pic>
        <p:nvPicPr>
          <p:cNvPr id="2050" name="Picture 2" descr="http://t2.gstatic.com/images?q=tbn:ANd9GcQ9oyNWie2r1_ry790WSEfl_F9paQm8uRQvS65Bhu_cV5O9a-J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990600"/>
            <a:ext cx="2057400"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386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C Logo - sm"/>
          <p:cNvPicPr/>
          <p:nvPr/>
        </p:nvPicPr>
        <p:blipFill>
          <a:blip r:embed="rId2" cstate="print"/>
          <a:srcRect/>
          <a:stretch>
            <a:fillRect/>
          </a:stretch>
        </p:blipFill>
        <p:spPr bwMode="auto">
          <a:xfrm>
            <a:off x="2895599" y="152401"/>
            <a:ext cx="3757613" cy="1905000"/>
          </a:xfrm>
          <a:prstGeom prst="rect">
            <a:avLst/>
          </a:prstGeom>
          <a:noFill/>
          <a:ln w="9525">
            <a:noFill/>
            <a:miter lim="800000"/>
            <a:headEnd/>
            <a:tailEnd/>
          </a:ln>
        </p:spPr>
      </p:pic>
      <p:pic>
        <p:nvPicPr>
          <p:cNvPr id="6146" name="Picture 2" descr="http://weblogs.variety.com/photos/uncategorized/2008/10/06/losangelestime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86000"/>
            <a:ext cx="2525973" cy="23812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77788" y="4866208"/>
            <a:ext cx="2817812" cy="1477328"/>
          </a:xfrm>
          <a:prstGeom prst="rect">
            <a:avLst/>
          </a:prstGeom>
        </p:spPr>
        <p:txBody>
          <a:bodyPr wrap="square">
            <a:spAutoFit/>
          </a:bodyPr>
          <a:lstStyle/>
          <a:p>
            <a:pPr algn="ctr">
              <a:lnSpc>
                <a:spcPts val="2700"/>
              </a:lnSpc>
              <a:defRPr/>
            </a:pPr>
            <a:r>
              <a:rPr lang="en-US" sz="2500" b="1" dirty="0" smtClean="0">
                <a:latin typeface="Times New Roman" pitchFamily="18" charset="0"/>
                <a:cs typeface="Times New Roman" pitchFamily="18" charset="0"/>
              </a:rPr>
              <a:t>Conservatives Latch on to Prison Reform </a:t>
            </a:r>
          </a:p>
          <a:p>
            <a:pPr algn="ctr">
              <a:lnSpc>
                <a:spcPts val="2700"/>
              </a:lnSpc>
              <a:defRPr/>
            </a:pPr>
            <a:r>
              <a:rPr lang="en-US" b="1" dirty="0" smtClean="0">
                <a:latin typeface="Times New Roman" pitchFamily="18" charset="0"/>
                <a:cs typeface="Times New Roman" pitchFamily="18" charset="0"/>
              </a:rPr>
              <a:t>January 28, 2011</a:t>
            </a:r>
            <a:endParaRPr lang="en-US" b="1" dirty="0">
              <a:latin typeface="Times New Roman" pitchFamily="18" charset="0"/>
              <a:cs typeface="Times New Roman" pitchFamily="18" charset="0"/>
            </a:endParaRPr>
          </a:p>
        </p:txBody>
      </p:sp>
      <p:sp>
        <p:nvSpPr>
          <p:cNvPr id="8" name="AutoShape 4" descr="data:image/jpg;base64,/9j/4AAQSkZJRgABAQAAAQABAAD/2wBDAAkGBwgHBgkIBwgKCgkLDRYPDQwMDRsUFRAWIB0iIiAdHx8kKDQsJCYxJx8fLT0tMTU3Ojo6Iys/RD84QzQ5Ojf/2wBDAQoKCg0MDRoPDxo3JR8lNzc3Nzc3Nzc3Nzc3Nzc3Nzc3Nzc3Nzc3Nzc3Nzc3Nzc3Nzc3Nzc3Nzc3Nzc3Nzc3Nzf/wAARCACMAIwDASIAAhEBAxEB/8QAHAAAAQUBAQEAAAAAAAAAAAAAAwACBAYHBQEI/8QAQBAAAQMCAwEJDgUEAwAAAAAAAQACAwQRBQYSIQcTMVFTYXFzkRQWIiRBUnKBkqGxstHSFSMyNcElM0JiNDfw/8QAGwEBAAMAAwEAAAAAAAAAAAAAAAEDBAIFBgf/xAAzEQABAwMBBAcGBwAAAAAAAAAAAQIRAwQSIQUTMXEUI0FRYaHhFRYiMmOxJDM0QmKB8P/aAAwDAQACEQMRAD8A26SRkMbpJHBrGglznGwA4yVm+Zd0UiV1PgYGkGxqHi5Pog8A6fch7quZHtlbglI8gAB9SQeEna1vZtPSFnLFppUkVJUpe9eCHYqMZxGteXVNZNIT5zyQmsqZ+Vf2qCxHYVfCIVSTWVU/Kv7UZtTNyr+1QmuRWlRBJMbUzcq/tTxUzcq/2lDa5PDlEEkruqblX9qRqZuVf7Sjal5qSASDUzcq/tTDUzcq/tQS5MLkgSFdVTcq/tQX1M/Kv7UxxQ3FTAPTV1DTds8gI8ocuphec8Ywx48YdPEOGOY6h9R6lw3lAepVqLoqESqcDcMsZnoswQ/kne6lgvJC47RzjjC7wXzrh2IVGGV0VXSSaJY3XB8nPfmW94FicWMYTTV8OxszLlvmngI9RBCy1aeCyhcx8pqYBjlY+vxuvqnm5kqHkdGoge4BAYUGY+MzdY74lOYVsRIRDOSmOR2OURjkZrlCkkprkQOUUOTw/nUEkoO516Hc6jB6cHoCRr50taj60taCQxcvC5B1rwvQBC5Dc5MLkwuUwD15QXHhXrnITnKUIGPKuGTc2yYLhctIdrTOXtv5AWt/kFU1xToD4J6VDmo5IUIsLJHnPjM3WO+Yr1jkOoPjU3Wv+Yrxrlz7CCU1yIHKK1yIHqASg9PDlFD04PUQCSHp2tRda9D0gEnfEt8UbWlrSASC9NL0EvXmtIAYvTS5CL0wvUwAhchucml6YXID1zk+B3gnpUdzkWB3gnpQEWpd43P1r/mKLRME9VFE4kB7rEhc2oqXNragOGob8/p/UVNweoY/EacB1jr4D0LjWVW0lVO4ttmo+sxq9qp9yxDBaflZe0fROGC0/KS9o+inA7FbYMlVE9PSTxVjN7mjEjy5tt7BaDs27eHmXlaV1eVPlcqnt7iy2bbom9YiTzKMMGp+Ul7R9F7+DU/Ky9o+iv0+SC6nMmH4iyoeP8S0AHmuCVUXhzHuY8Frmkgg8IKmpc3tP5nKcbe02ZcTu2Iscyr4+0YY+BsJLt8BJ181uLpXK/EpPNZ7/qulnV351J6L/iFGydgZzNj0OFCp7m3xj3b7o120i/BcLtLWvUfSRXO1PObRoU6Vy5jEhCP+JSeaz3/VL8Sk81nYfqtGZuOsincytzFFGHG0IEIDn7NtwXcfkF1XM77nmI5Wpu7mVDK2gDg18jGFjoydg1N27CdlweH1X0b1/eYsG9xWziUnms7D9VZ6bDYZaeKRz5AXsa42t5RfiVG1c60Kgd4jTdSz5Qt1j1irlqZrj4USAJwmDlJfd9F4cJg5SX3fRWHL+FnGsR7jEwhvG5+rTq4LeS441YG5ELJHirxOOOPVaMhm1+znOzo2rW99vTdi7iUtbUckoZ4cIg5STtH0UXEMPipqV0rHvLgRsNuPoVixSnjosQnpoZ9/ZE/TvmnTcjh2dOz1Li428Nw6QuIAu3h6QrVpsVmSIcEc5FhTgFyLTu8A9K50lWwbGXcfclBUSua46reFwBYoL5I9b/zanrn/ADFFwn9zpvT/AIKBWnx2p65/zFGwg3xOm9NVXC9Q7kpos/1NPmn3LoHubwE9q0rNEz4shUDmOI1Mga6xtcaOBZmr9mivo58j0FNFVQPna2DVGyQFzbM23F7rx1o6KdTkfQNqMyr2+n7iPuZ1LzjU0Lbhj4C5wvsJBFviuXmp8ceZMRYCBaY7OkAo+51VU9Hjz5aqeOFnc7hqkeGi927LlczNcsc+Y8Qlhe2SN8t2uY4EEWHAQpc/8I3XtONOlG1H6aYp9yl53mZv1H4bR4D/AC84XU3F3h2f6MBwP5M3Af8AQqs5+/uUXov+IXU3Cf8Asai6mb5Cu2svyGnmNrpF69P9wJ+7G++6FiIcb6WQhtze35bStCyTUy41uPV8WIvMojgqYWvebnS1pLdp4r29SBnfc/yzmTNdTX1mZW0dXZgqabfIrtswBpsTdt2gHaCuVnjN+W8r5IflHKdUyqlkidA58TxI2Njv1uc8bC51yLDgv5LALUdaZGJmWBL2i4vwrRKCePuCm8Nv9lnyhZEFp2Hft9L1LPlC7XZaS5xju+CF93OZmvzM1oNzvEnk6FEz/XyPzPVRPu5sGljATsaNIOz1lM3OqmCkzI2Wqmjhj3h41yPDRfZ5SoedZ4qnNFfNTyslje5pa9jg4HwG8BC1tYnTFlOwoy6n+zkunkPlA6AuZjpJw6Qk32t4ekKcoGO/tkvS34hbKqIlNeRS1dUKwpFN+h3pfwoupSaV3gH0l1UmuAFafHqnrn/MUbBz/VKbrAo1c7x6p65/zFA1c6zvTNit7y+i/d1WvjgqKaMSOMJXHGs61njPalrPnHtXQ+w/5+Xqes96vpefoaLccaVxxrOtZ849qWs+ce1PYf1PL1HvV9Lz9Dq592yUdj/i/wCIUncgxShwXPNLW4pUx01MyKUOlk4ASwgLgF1+E3SuuyoWe6poyeB568vek13VcYk7W61iVFjGe8Qr8MqY6mlkbEGSs4DaNoPvBVOXXuErhXbjxM298Dk2K07Dv2+l6lnyhUe4S1HjPatVq7o6qvGSmsm8RENAuldZ/qPGe1e6jxntW3p3gZ9x4l/XPx8/0uXpb8QqfqPGe1LVz+9cX3mTVSCUowsyEupNKfAPpKFqUqld+WfSWPIvgj158eqeuf8AMUDUn17v6hVdc/5ig6lTkWQP1JakzUlqTIQP1JakzUlqTIQP1JakzUlqTIQP1JakzUlqTIQP1JakzUlqTIQP1JakzUlqTIQP1JakzUlqTIQP1KVSn8s+koWpSaU/ln0kRxEA8XY6DFq6J4s5lTI0jnDyompXjdmwCTBM6VU7WEUuIE1MTrbLn9Y9Tr+ohUO6oRxaqBNSWpDuldTkRATUlqQ7pXTIQE1JakO6V0yEBNSWpDuldMhATUlqQ7pXTIQE1JakO6V0yEBNSWpDuldMhATUu1guE1eIUr5aaNzmNk0kgeWwP8rgg3Nl9O7keV48KyVS930wNTVuNS9r27WBwAaPZDT61GcE4ncz5lGjzhgj6GotHOw66ee1zG/+QeAj+QF8t5my3imWcRfRYrSuieNrXcLZB5zT5R/42X2QoOL4Rh2M0jqXFaOGqgO3RK29jxjiPOFUcz4tuldb5m/ckyzSDf6M1sGq53tswLR7TSfeqN3i4Xy9Z7bPtUkGeXSutE7xcL5es9tn2pd4uF8vWe2z7VOoM7uldaJ3i4Xy9Z7bPtS7xcL5es9tn2pqDO7pXWid4uF8vWe2z7Uu8XC+XrPbZ9qagzu6V1oneLhfL1nts+1LvFwvl6z22famoM7uldaJ3i4Xy9Z7bPtS7xcL5es9tn2pqDO7pC7uALUMK3PMIq6oRS1FaG/6vZ9q1zLO5nlbAXR1EFB3TUizmy1bt8LTxgW0g89rqJBl+5NuX1GJVUGM5gpzFQRkPhp5BZ1QeEEjyM+PQvoICwsvQF6oJP/Z"/>
          <p:cNvSpPr>
            <a:spLocks noChangeAspect="1" noChangeArrowheads="1"/>
          </p:cNvSpPr>
          <p:nvPr/>
        </p:nvSpPr>
        <p:spPr bwMode="auto">
          <a:xfrm>
            <a:off x="77788" y="-563563"/>
            <a:ext cx="1181100" cy="1181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g;base64,/9j/4AAQSkZJRgABAQAAAQABAAD/2wBDAAkGBwgHBgkIBwgKCgkLDRYPDQwMDRsUFRAWIB0iIiAdHx8kKDQsJCYxJx8fLT0tMTU3Ojo6Iys/RD84QzQ5Ojf/2wBDAQoKCg0MDRoPDxo3JR8lNzc3Nzc3Nzc3Nzc3Nzc3Nzc3Nzc3Nzc3Nzc3Nzc3Nzc3Nzc3Nzc3Nzc3Nzc3Nzc3Nzf/wAARCACMAIwDASIAAhEBAxEB/8QAHAAAAQUBAQEAAAAAAAAAAAAAAwACBAYHBQEI/8QAQBAAAQMCAwEJDgUEAwAAAAAAAQACAwQRBQYSIQcTMVFTYXFzkRQWIiRBUnKBkqGxstHSFSMyNcElM0JiNDfw/8QAGwEBAAMAAwEAAAAAAAAAAAAAAAEDBAIFBgf/xAAzEQABAwMBBAcGBwAAAAAAAAAAAQIRAwQSIQUTMXEUI0FRYaHhFRYiMmOxJDM0QmKB8P/aAAwDAQACEQMRAD8A26SRkMbpJHBrGglznGwA4yVm+Zd0UiV1PgYGkGxqHi5Pog8A6fch7quZHtlbglI8gAB9SQeEna1vZtPSFnLFppUkVJUpe9eCHYqMZxGteXVNZNIT5zyQmsqZ+Vf2qCxHYVfCIVSTWVU/Kv7UZtTNyr+1QmuRWlRBJMbUzcq/tTxUzcq/2lDa5PDlEEkruqblX9qRqZuVf7Sjal5qSASDUzcq/tTDUzcq/tQS5MLkgSFdVTcq/tQX1M/Kv7UxxQ3FTAPTV1DTds8gI8ocuphec8Ywx48YdPEOGOY6h9R6lw3lAepVqLoqESqcDcMsZnoswQ/kne6lgvJC47RzjjC7wXzrh2IVGGV0VXSSaJY3XB8nPfmW94FicWMYTTV8OxszLlvmngI9RBCy1aeCyhcx8pqYBjlY+vxuvqnm5kqHkdGoge4BAYUGY+MzdY74lOYVsRIRDOSmOR2OURjkZrlCkkprkQOUUOTw/nUEkoO516Hc6jB6cHoCRr50taj60taCQxcvC5B1rwvQBC5Dc5MLkwuUwD15QXHhXrnITnKUIGPKuGTc2yYLhctIdrTOXtv5AWt/kFU1xToD4J6VDmo5IUIsLJHnPjM3WO+Yr1jkOoPjU3Wv+Yrxrlz7CCU1yIHKK1yIHqASg9PDlFD04PUQCSHp2tRda9D0gEnfEt8UbWlrSASC9NL0EvXmtIAYvTS5CL0wvUwAhchucml6YXID1zk+B3gnpUdzkWB3gnpQEWpd43P1r/mKLRME9VFE4kB7rEhc2oqXNragOGob8/p/UVNweoY/EacB1jr4D0LjWVW0lVO4ttmo+sxq9qp9yxDBaflZe0fROGC0/KS9o+inA7FbYMlVE9PSTxVjN7mjEjy5tt7BaDs27eHmXlaV1eVPlcqnt7iy2bbom9YiTzKMMGp+Ul7R9F7+DU/Ky9o+iv0+SC6nMmH4iyoeP8S0AHmuCVUXhzHuY8Frmkgg8IKmpc3tP5nKcbe02ZcTu2Iscyr4+0YY+BsJLt8BJ181uLpXK/EpPNZ7/qulnV351J6L/iFGydgZzNj0OFCp7m3xj3b7o120i/BcLtLWvUfSRXO1PObRoU6Vy5jEhCP+JSeaz3/VL8Sk81nYfqtGZuOsincytzFFGHG0IEIDn7NtwXcfkF1XM77nmI5Wpu7mVDK2gDg18jGFjoydg1N27CdlweH1X0b1/eYsG9xWziUnms7D9VZ6bDYZaeKRz5AXsa42t5RfiVG1c60Kgd4jTdSz5Qt1j1irlqZrj4USAJwmDlJfd9F4cJg5SX3fRWHL+FnGsR7jEwhvG5+rTq4LeS441YG5ELJHirxOOOPVaMhm1+znOzo2rW99vTdi7iUtbUckoZ4cIg5STtH0UXEMPipqV0rHvLgRsNuPoVixSnjosQnpoZ9/ZE/TvmnTcjh2dOz1Li428Nw6QuIAu3h6QrVpsVmSIcEc5FhTgFyLTu8A9K50lWwbGXcfclBUSua46reFwBYoL5I9b/zanrn/ADFFwn9zpvT/AIKBWnx2p65/zFGwg3xOm9NVXC9Q7kpos/1NPmn3LoHubwE9q0rNEz4shUDmOI1Mga6xtcaOBZmr9mivo58j0FNFVQPna2DVGyQFzbM23F7rx1o6KdTkfQNqMyr2+n7iPuZ1LzjU0Lbhj4C5wvsJBFviuXmp8ceZMRYCBaY7OkAo+51VU9Hjz5aqeOFnc7hqkeGi927LlczNcsc+Y8Qlhe2SN8t2uY4EEWHAQpc/8I3XtONOlG1H6aYp9yl53mZv1H4bR4D/AC84XU3F3h2f6MBwP5M3Af8AQqs5+/uUXov+IXU3Cf8Asai6mb5Cu2svyGnmNrpF69P9wJ+7G++6FiIcb6WQhtze35bStCyTUy41uPV8WIvMojgqYWvebnS1pLdp4r29SBnfc/yzmTNdTX1mZW0dXZgqabfIrtswBpsTdt2gHaCuVnjN+W8r5IflHKdUyqlkidA58TxI2Njv1uc8bC51yLDgv5LALUdaZGJmWBL2i4vwrRKCePuCm8Nv9lnyhZEFp2Hft9L1LPlC7XZaS5xju+CF93OZmvzM1oNzvEnk6FEz/XyPzPVRPu5sGljATsaNIOz1lM3OqmCkzI2Wqmjhj3h41yPDRfZ5SoedZ4qnNFfNTyslje5pa9jg4HwG8BC1tYnTFlOwoy6n+zkunkPlA6AuZjpJw6Qk32t4ekKcoGO/tkvS34hbKqIlNeRS1dUKwpFN+h3pfwoupSaV3gH0l1UmuAFafHqnrn/MUbBz/VKbrAo1c7x6p65/zFA1c6zvTNit7y+i/d1WvjgqKaMSOMJXHGs61njPalrPnHtXQ+w/5+Xqes96vpefoaLccaVxxrOtZ849qWs+ce1PYf1PL1HvV9Lz9Dq592yUdj/i/wCIUncgxShwXPNLW4pUx01MyKUOlk4ASwgLgF1+E3SuuyoWe6poyeB568vek13VcYk7W61iVFjGe8Qr8MqY6mlkbEGSs4DaNoPvBVOXXuErhXbjxM298Dk2K07Dv2+l6lnyhUe4S1HjPatVq7o6qvGSmsm8RENAuldZ/qPGe1e6jxntW3p3gZ9x4l/XPx8/0uXpb8QqfqPGe1LVz+9cX3mTVSCUowsyEupNKfAPpKFqUqld+WfSWPIvgj158eqeuf8AMUDUn17v6hVdc/5ig6lTkWQP1JakzUlqTIQP1JakzUlqTIQP1JakzUlqTIQP1JakzUlqTIQP1JakzUlqTIQP1JakzUlqTIQP1JakzUlqTIQP1KVSn8s+koWpSaU/ln0kRxEA8XY6DFq6J4s5lTI0jnDyompXjdmwCTBM6VU7WEUuIE1MTrbLn9Y9Tr+ohUO6oRxaqBNSWpDuldTkRATUlqQ7pXTIQE1JakO6V0yEBNSWpDuldMhATUlqQ7pXTIQE1JakO6V0yEBNSWpDuldMhATUu1guE1eIUr5aaNzmNk0kgeWwP8rgg3Nl9O7keV48KyVS930wNTVuNS9r27WBwAaPZDT61GcE4ncz5lGjzhgj6GotHOw66ee1zG/+QeAj+QF8t5my3imWcRfRYrSuieNrXcLZB5zT5R/42X2QoOL4Rh2M0jqXFaOGqgO3RK29jxjiPOFUcz4tuldb5m/ckyzSDf6M1sGq53tswLR7TSfeqN3i4Xy9Z7bPtUkGeXSutE7xcL5es9tn2pd4uF8vWe2z7VOoM7uldaJ3i4Xy9Z7bPtS7xcL5es9tn2pqDO7pXWid4uF8vWe2z7Uu8XC+XrPbZ9qagzu6V1oneLhfL1nts+1LvFwvl6z22famoM7uldaJ3i4Xy9Z7bPtS7xcL5es9tn2pqDO7pC7uALUMK3PMIq6oRS1FaG/6vZ9q1zLO5nlbAXR1EFB3TUizmy1bt8LTxgW0g89rqJBl+5NuX1GJVUGM5gpzFQRkPhp5BZ1QeEEjyM+PQvoICwsvQF6oJP/Z"/>
          <p:cNvSpPr>
            <a:spLocks noChangeAspect="1" noChangeArrowheads="1"/>
          </p:cNvSpPr>
          <p:nvPr/>
        </p:nvSpPr>
        <p:spPr bwMode="auto">
          <a:xfrm>
            <a:off x="230188" y="-411163"/>
            <a:ext cx="1181100" cy="1181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2" name="Picture 8" descr="http://mediamemo.allthingsd.com/files/2010/03/np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1400" y="2286001"/>
            <a:ext cx="2235353"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478445" y="4850819"/>
            <a:ext cx="4591920" cy="1823576"/>
          </a:xfrm>
          <a:prstGeom prst="rect">
            <a:avLst/>
          </a:prstGeom>
        </p:spPr>
        <p:txBody>
          <a:bodyPr wrap="square">
            <a:spAutoFit/>
          </a:bodyPr>
          <a:lstStyle/>
          <a:p>
            <a:pPr algn="ctr">
              <a:lnSpc>
                <a:spcPts val="2700"/>
              </a:lnSpc>
              <a:defRPr/>
            </a:pPr>
            <a:r>
              <a:rPr lang="en-US" sz="2500" b="1" dirty="0" smtClean="0">
                <a:latin typeface="Times New Roman" pitchFamily="18" charset="0"/>
                <a:cs typeface="Times New Roman" pitchFamily="18" charset="0"/>
              </a:rPr>
              <a:t>Right on Crime Noted</a:t>
            </a:r>
          </a:p>
          <a:p>
            <a:pPr algn="ctr">
              <a:lnSpc>
                <a:spcPts val="2700"/>
              </a:lnSpc>
              <a:defRPr/>
            </a:pPr>
            <a:r>
              <a:rPr lang="en-US" sz="2500" b="1" dirty="0" smtClean="0">
                <a:latin typeface="Times New Roman" pitchFamily="18" charset="0"/>
                <a:cs typeface="Times New Roman" pitchFamily="18" charset="0"/>
              </a:rPr>
              <a:t> in “Budget Crunch </a:t>
            </a:r>
          </a:p>
          <a:p>
            <a:pPr algn="ctr">
              <a:lnSpc>
                <a:spcPts val="2700"/>
              </a:lnSpc>
              <a:defRPr/>
            </a:pPr>
            <a:r>
              <a:rPr lang="en-US" sz="2500" b="1" dirty="0" smtClean="0">
                <a:latin typeface="Times New Roman" pitchFamily="18" charset="0"/>
                <a:cs typeface="Times New Roman" pitchFamily="18" charset="0"/>
              </a:rPr>
              <a:t>Forces New Approach </a:t>
            </a:r>
          </a:p>
          <a:p>
            <a:pPr algn="ctr">
              <a:lnSpc>
                <a:spcPts val="2700"/>
              </a:lnSpc>
              <a:defRPr/>
            </a:pPr>
            <a:r>
              <a:rPr lang="en-US" sz="2500" b="1" dirty="0" smtClean="0">
                <a:latin typeface="Times New Roman" pitchFamily="18" charset="0"/>
                <a:cs typeface="Times New Roman" pitchFamily="18" charset="0"/>
              </a:rPr>
              <a:t>to Prisons”</a:t>
            </a:r>
          </a:p>
          <a:p>
            <a:pPr algn="ctr">
              <a:lnSpc>
                <a:spcPts val="2700"/>
              </a:lnSpc>
              <a:defRPr/>
            </a:pPr>
            <a:r>
              <a:rPr lang="en-US" b="1" dirty="0" smtClean="0">
                <a:latin typeface="Times New Roman" pitchFamily="18" charset="0"/>
                <a:cs typeface="Times New Roman" pitchFamily="18" charset="0"/>
              </a:rPr>
              <a:t>February 15, 2011</a:t>
            </a:r>
            <a:endParaRPr lang="en-US" b="1" dirty="0">
              <a:latin typeface="Times New Roman" pitchFamily="18" charset="0"/>
              <a:cs typeface="Times New Roman" pitchFamily="18" charset="0"/>
            </a:endParaRPr>
          </a:p>
        </p:txBody>
      </p:sp>
      <p:sp>
        <p:nvSpPr>
          <p:cNvPr id="10" name="AutoShape 12" descr="http://c5.nrostatic.com/images/logo_test_2010_FF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60" name="Picture 16" descr="https://secure2.palmcoastd.com/pub/onnr/admincludes/cov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91325" y="2286000"/>
            <a:ext cx="2200275"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6400800" y="4872319"/>
            <a:ext cx="2991334" cy="1477328"/>
          </a:xfrm>
          <a:prstGeom prst="rect">
            <a:avLst/>
          </a:prstGeom>
        </p:spPr>
        <p:txBody>
          <a:bodyPr wrap="square">
            <a:spAutoFit/>
          </a:bodyPr>
          <a:lstStyle/>
          <a:p>
            <a:pPr algn="ctr">
              <a:lnSpc>
                <a:spcPts val="2700"/>
              </a:lnSpc>
              <a:defRPr/>
            </a:pPr>
            <a:r>
              <a:rPr lang="en-US" sz="2500" b="1" i="1" dirty="0" smtClean="0">
                <a:latin typeface="Times New Roman" pitchFamily="18" charset="0"/>
                <a:cs typeface="Times New Roman" pitchFamily="18" charset="0"/>
              </a:rPr>
              <a:t>National Review </a:t>
            </a:r>
            <a:r>
              <a:rPr lang="en-US" sz="2500" b="1" dirty="0" smtClean="0">
                <a:latin typeface="Times New Roman" pitchFamily="18" charset="0"/>
                <a:cs typeface="Times New Roman" pitchFamily="18" charset="0"/>
              </a:rPr>
              <a:t>Praises Right on Crime</a:t>
            </a:r>
          </a:p>
          <a:p>
            <a:pPr algn="ctr">
              <a:lnSpc>
                <a:spcPts val="2700"/>
              </a:lnSpc>
              <a:defRPr/>
            </a:pPr>
            <a:r>
              <a:rPr lang="en-US" b="1" dirty="0" smtClean="0">
                <a:latin typeface="Times New Roman" pitchFamily="18" charset="0"/>
                <a:cs typeface="Times New Roman" pitchFamily="18" charset="0"/>
              </a:rPr>
              <a:t>February 21, 2011</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6374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solidFill>
                  <a:srgbClr val="FFFF00"/>
                </a:solidFill>
              </a:rPr>
              <a:t>Overcriminalization Challenges at the State Level</a:t>
            </a:r>
            <a:endParaRPr lang="en-US" sz="3900" dirty="0">
              <a:solidFill>
                <a:srgbClr val="FFFF00"/>
              </a:solidFill>
            </a:endParaRPr>
          </a:p>
        </p:txBody>
      </p:sp>
      <p:pic>
        <p:nvPicPr>
          <p:cNvPr id="5" name="Picture 6" descr="http://www.criminalinfonetwork.com/images/HomeGrid.jpg"/>
          <p:cNvPicPr>
            <a:picLocks noChangeAspect="1" noChangeArrowheads="1"/>
          </p:cNvPicPr>
          <p:nvPr/>
        </p:nvPicPr>
        <p:blipFill>
          <a:blip r:embed="rId2" cstate="print"/>
          <a:srcRect/>
          <a:stretch>
            <a:fillRect/>
          </a:stretch>
        </p:blipFill>
        <p:spPr bwMode="auto">
          <a:xfrm>
            <a:off x="762000" y="1752600"/>
            <a:ext cx="7620000" cy="4724400"/>
          </a:xfrm>
          <a:prstGeom prst="rect">
            <a:avLst/>
          </a:prstGeom>
          <a:noFill/>
        </p:spPr>
      </p:pic>
    </p:spTree>
    <p:extLst>
      <p:ext uri="{BB962C8B-B14F-4D97-AF65-F5344CB8AC3E}">
        <p14:creationId xmlns:p14="http://schemas.microsoft.com/office/powerpoint/2010/main" xmlns="" val="30574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990600"/>
          </a:xfrm>
        </p:spPr>
        <p:txBody>
          <a:bodyPr/>
          <a:lstStyle/>
          <a:p>
            <a:pPr>
              <a:defRPr/>
            </a:pPr>
            <a:r>
              <a:rPr lang="en-US" dirty="0" smtClean="0">
                <a:solidFill>
                  <a:srgbClr val="FFFF00"/>
                </a:solidFill>
              </a:rPr>
              <a:t>Regulatory Offenses on the Rise</a:t>
            </a:r>
            <a:endParaRPr lang="en-US" b="1" dirty="0">
              <a:solidFill>
                <a:srgbClr val="FFFF00"/>
              </a:solidFill>
            </a:endParaRPr>
          </a:p>
        </p:txBody>
      </p:sp>
      <p:pic>
        <p:nvPicPr>
          <p:cNvPr id="5121" name="Picture 1"/>
          <p:cNvPicPr>
            <a:picLocks noChangeAspect="1" noChangeArrowheads="1"/>
          </p:cNvPicPr>
          <p:nvPr/>
        </p:nvPicPr>
        <p:blipFill>
          <a:blip r:embed="rId2" cstate="print"/>
          <a:srcRect/>
          <a:stretch>
            <a:fillRect/>
          </a:stretch>
        </p:blipFill>
        <p:spPr bwMode="auto">
          <a:xfrm>
            <a:off x="6705600" y="1066800"/>
            <a:ext cx="2286000" cy="5638800"/>
          </a:xfrm>
          <a:prstGeom prst="rect">
            <a:avLst/>
          </a:prstGeom>
          <a:noFill/>
          <a:ln w="9525">
            <a:noFill/>
            <a:miter lim="800000"/>
            <a:headEnd/>
            <a:tailEnd/>
          </a:ln>
        </p:spPr>
      </p:pic>
      <p:sp>
        <p:nvSpPr>
          <p:cNvPr id="5" name="Content Placeholder 2"/>
          <p:cNvSpPr txBox="1">
            <a:spLocks/>
          </p:cNvSpPr>
          <p:nvPr/>
        </p:nvSpPr>
        <p:spPr>
          <a:xfrm>
            <a:off x="0" y="990600"/>
            <a:ext cx="66294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2900" b="1" dirty="0" smtClean="0"/>
              <a:t>No inventory of all state criminal laws is available, which itself adds uncertainty to the business climate. </a:t>
            </a:r>
          </a:p>
          <a:p>
            <a:pPr>
              <a:lnSpc>
                <a:spcPts val="3100"/>
              </a:lnSpc>
            </a:pPr>
            <a:r>
              <a:rPr lang="en-US" sz="2900" b="1" dirty="0" smtClean="0"/>
              <a:t>We do know many states have thousands of criminal laws, including some 1,700 statutory offenses </a:t>
            </a:r>
            <a:r>
              <a:rPr lang="en-US" sz="2900" b="1" smtClean="0"/>
              <a:t>in Texas. </a:t>
            </a:r>
            <a:endParaRPr lang="en-US" sz="2900" b="1" dirty="0" smtClean="0"/>
          </a:p>
          <a:p>
            <a:pPr>
              <a:lnSpc>
                <a:spcPts val="3100"/>
              </a:lnSpc>
            </a:pPr>
            <a:r>
              <a:rPr lang="en-US" sz="2900" b="1" dirty="0" smtClean="0"/>
              <a:t>Texas has 11 felonies relating to harvesting oysters and in the gulf states of Texas, Louisiana, Mississippi, Alabama, and Florida, there are some 715 environmental criminal offenses alone.</a:t>
            </a:r>
          </a:p>
          <a:p>
            <a:pPr>
              <a:lnSpc>
                <a:spcPts val="3100"/>
              </a:lnSpc>
            </a:pPr>
            <a:endParaRPr lang="en-US" sz="2900" b="1" dirty="0"/>
          </a:p>
        </p:txBody>
      </p:sp>
    </p:spTree>
    <p:extLst>
      <p:ext uri="{BB962C8B-B14F-4D97-AF65-F5344CB8AC3E}">
        <p14:creationId xmlns:p14="http://schemas.microsoft.com/office/powerpoint/2010/main" xmlns="" val="342345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752600"/>
          </a:xfrm>
        </p:spPr>
        <p:txBody>
          <a:bodyPr/>
          <a:lstStyle/>
          <a:p>
            <a:pPr>
              <a:defRPr/>
            </a:pPr>
            <a:r>
              <a:rPr lang="en-US" sz="3700" dirty="0" smtClean="0">
                <a:solidFill>
                  <a:srgbClr val="FFFF00"/>
                </a:solidFill>
              </a:rPr>
              <a:t>The Withering Intent Requirement</a:t>
            </a:r>
            <a:endParaRPr lang="en-US" sz="3700" b="1" dirty="0">
              <a:solidFill>
                <a:srgbClr val="FFFF00"/>
              </a:solidFill>
            </a:endParaRPr>
          </a:p>
        </p:txBody>
      </p:sp>
      <p:sp>
        <p:nvSpPr>
          <p:cNvPr id="3" name="Content Placeholder 2"/>
          <p:cNvSpPr>
            <a:spLocks noGrp="1"/>
          </p:cNvSpPr>
          <p:nvPr>
            <p:ph idx="1"/>
          </p:nvPr>
        </p:nvSpPr>
        <p:spPr>
          <a:xfrm>
            <a:off x="152400" y="762000"/>
            <a:ext cx="8763000" cy="3970318"/>
          </a:xfrm>
        </p:spPr>
        <p:txBody>
          <a:bodyPr wrap="square">
            <a:spAutoFit/>
          </a:bodyPr>
          <a:lstStyle/>
          <a:p>
            <a:pPr lvl="0"/>
            <a:r>
              <a:rPr lang="en-US" sz="3500" b="1" dirty="0"/>
              <a:t>Many of these laws dispense with the traditional requirement of a culpable mental state. For example, of the 83 environmental criminal offenses in Florida, 52 are strict criminal liability offenses.</a:t>
            </a:r>
          </a:p>
          <a:p>
            <a:pPr marL="137160" indent="0">
              <a:buNone/>
            </a:pPr>
            <a:endParaRPr lang="en-US" sz="3500" dirty="0"/>
          </a:p>
        </p:txBody>
      </p:sp>
      <p:pic>
        <p:nvPicPr>
          <p:cNvPr id="18436" name="Picture 7" descr="probation_jail_prison-400x300.jpg"/>
          <p:cNvPicPr>
            <a:picLocks noChangeAspect="1"/>
          </p:cNvPicPr>
          <p:nvPr/>
        </p:nvPicPr>
        <p:blipFill>
          <a:blip r:embed="rId2" cstate="print"/>
          <a:srcRect/>
          <a:stretch>
            <a:fillRect/>
          </a:stretch>
        </p:blipFill>
        <p:spPr bwMode="auto">
          <a:xfrm>
            <a:off x="381000" y="4114800"/>
            <a:ext cx="8382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600200"/>
          </a:xfrm>
        </p:spPr>
        <p:txBody>
          <a:bodyPr/>
          <a:lstStyle/>
          <a:p>
            <a:pPr>
              <a:defRPr/>
            </a:pPr>
            <a:r>
              <a:rPr lang="en-US" sz="3700" dirty="0" smtClean="0">
                <a:solidFill>
                  <a:srgbClr val="FFFF00"/>
                </a:solidFill>
              </a:rPr>
              <a:t>Penalties Are Often Extreme</a:t>
            </a:r>
            <a:endParaRPr lang="en-US" sz="3700" b="1" dirty="0">
              <a:solidFill>
                <a:srgbClr val="FFFF00"/>
              </a:solidFill>
            </a:endParaRPr>
          </a:p>
        </p:txBody>
      </p:sp>
      <p:sp>
        <p:nvSpPr>
          <p:cNvPr id="5" name="Content Placeholder 2"/>
          <p:cNvSpPr txBox="1">
            <a:spLocks/>
          </p:cNvSpPr>
          <p:nvPr/>
        </p:nvSpPr>
        <p:spPr>
          <a:xfrm>
            <a:off x="0" y="762000"/>
            <a:ext cx="8991600" cy="38862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000"/>
              </a:lnSpc>
            </a:pPr>
            <a:r>
              <a:rPr lang="en-US" sz="2850" b="1" dirty="0" smtClean="0"/>
              <a:t>In </a:t>
            </a:r>
            <a:r>
              <a:rPr lang="en-US" sz="2850" b="1" dirty="0"/>
              <a:t>Alabama, “disposing of scrap tires in a way not approved by the Environmental Management Act” is a felony punishable by up to ten years in prison, even if no </a:t>
            </a:r>
            <a:r>
              <a:rPr lang="en-US" sz="2850" b="1" dirty="0" smtClean="0"/>
              <a:t>harm.</a:t>
            </a:r>
          </a:p>
          <a:p>
            <a:pPr>
              <a:lnSpc>
                <a:spcPts val="3000"/>
              </a:lnSpc>
            </a:pPr>
            <a:r>
              <a:rPr lang="en-US" sz="2850" b="1" dirty="0" smtClean="0"/>
              <a:t>Under </a:t>
            </a:r>
            <a:r>
              <a:rPr lang="en-US" sz="2850" b="1" dirty="0"/>
              <a:t>the </a:t>
            </a:r>
            <a:r>
              <a:rPr lang="en-US" sz="2850" b="1" dirty="0" smtClean="0"/>
              <a:t>TX. </a:t>
            </a:r>
            <a:r>
              <a:rPr lang="en-US" sz="2850" b="1" dirty="0"/>
              <a:t>Water Code, “transporting or causing or allowing to be transported for storage, processing, or disposal, any hazardous waste to any location that does not have all required permits” is punishable by up to ten years behind bars, even if the waste is not actually stored at the location that </a:t>
            </a:r>
            <a:r>
              <a:rPr lang="en-US" sz="2850" b="1" dirty="0" smtClean="0"/>
              <a:t>lacks </a:t>
            </a:r>
            <a:r>
              <a:rPr lang="en-US" sz="2850" b="1" dirty="0"/>
              <a:t>permits and there is no </a:t>
            </a:r>
            <a:r>
              <a:rPr lang="en-US" sz="2850" b="1" dirty="0" smtClean="0"/>
              <a:t>harm.</a:t>
            </a:r>
            <a:endParaRPr lang="en-US" sz="2850" b="1" dirty="0"/>
          </a:p>
        </p:txBody>
      </p:sp>
      <p:pic>
        <p:nvPicPr>
          <p:cNvPr id="6" name="Picture 6" descr="http://todaysseniorsnetwork.com/Justice%20scales.jpg"/>
          <p:cNvPicPr>
            <a:picLocks noChangeAspect="1" noChangeArrowheads="1"/>
          </p:cNvPicPr>
          <p:nvPr/>
        </p:nvPicPr>
        <p:blipFill>
          <a:blip r:embed="rId2" cstate="print"/>
          <a:srcRect/>
          <a:stretch>
            <a:fillRect/>
          </a:stretch>
        </p:blipFill>
        <p:spPr bwMode="auto">
          <a:xfrm>
            <a:off x="457200" y="5181600"/>
            <a:ext cx="8305800" cy="1524000"/>
          </a:xfrm>
          <a:prstGeom prst="rect">
            <a:avLst/>
          </a:prstGeom>
          <a:noFill/>
          <a:ln w="9525">
            <a:noFill/>
            <a:miter lim="800000"/>
            <a:headEnd/>
            <a:tailEnd/>
          </a:ln>
        </p:spPr>
      </p:pic>
    </p:spTree>
    <p:extLst>
      <p:ext uri="{BB962C8B-B14F-4D97-AF65-F5344CB8AC3E}">
        <p14:creationId xmlns:p14="http://schemas.microsoft.com/office/powerpoint/2010/main" xmlns="" val="14445337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53098</TotalTime>
  <Words>1379</Words>
  <Application>Microsoft Office PowerPoint</Application>
  <PresentationFormat>On-screen Show (4:3)</PresentationFormat>
  <Paragraphs>92</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                                                                                                      </vt:lpstr>
      <vt:lpstr>Introduction to the Texas Public Policy Foundation</vt:lpstr>
      <vt:lpstr>The TPPF Portfolio</vt:lpstr>
      <vt:lpstr>Right on Crime Enters the Field</vt:lpstr>
      <vt:lpstr>Slide 5</vt:lpstr>
      <vt:lpstr>Overcriminalization Challenges at the State Level</vt:lpstr>
      <vt:lpstr>Regulatory Offenses on the Rise</vt:lpstr>
      <vt:lpstr>The Withering Intent Requirement</vt:lpstr>
      <vt:lpstr>Penalties Are Often Extreme</vt:lpstr>
      <vt:lpstr>The Dangers of Delegation</vt:lpstr>
      <vt:lpstr>Vicarious Liability Offenses Make Doing Business Precarious</vt:lpstr>
      <vt:lpstr>Solutions to Rein in Overcriminalization  at the State Level</vt:lpstr>
      <vt:lpstr>Reduce and Revise Criminal Laws</vt:lpstr>
      <vt:lpstr>Narrow What’s Criminal and Jailable</vt:lpstr>
      <vt:lpstr>Establish Interim Committees</vt:lpstr>
      <vt:lpstr>Enact ALEC Model Intent Rule</vt:lpstr>
      <vt:lpstr>Slide 17</vt:lpstr>
      <vt:lpstr>Institute Procedural Safeguards to Slow Growth in New Criminal Laws</vt:lpstr>
      <vt:lpstr>Create Safe Harbor Statutes</vt:lpstr>
      <vt:lpstr>Demand Prosecutorial Transparency</vt:lpstr>
      <vt:lpstr>Deter Prosecutorial Misconduct</vt:lpstr>
      <vt:lpstr>Strengthen Informal Processes</vt:lpstr>
      <vt:lpstr>Suppressing Unnecessary Arresting</vt:lpstr>
      <vt:lpstr>Taking the Next Steps to Turn Ideas into Action</vt:lpstr>
      <vt:lpstr>What We Can Do to Advance Reforms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Bar Presentation  Marc Levin Texas Public Policy Foundation Center for Effective Justice www.texaspolicy.com</dc:title>
  <dc:creator>Marc Levin</dc:creator>
  <cp:lastModifiedBy>Vikrant Reddy</cp:lastModifiedBy>
  <cp:revision>1134</cp:revision>
  <dcterms:created xsi:type="dcterms:W3CDTF">2006-06-23T19:29:20Z</dcterms:created>
  <dcterms:modified xsi:type="dcterms:W3CDTF">2011-09-16T17:59:52Z</dcterms:modified>
</cp:coreProperties>
</file>